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332FF51-4CBC-4E53-9CF5-6C82322104D0}" type="doc">
      <dgm:prSet loTypeId="urn:microsoft.com/office/officeart/2005/8/layout/process4" loCatId="process" qsTypeId="urn:microsoft.com/office/officeart/2005/8/quickstyle/simple1" qsCatId="simple" csTypeId="urn:microsoft.com/office/officeart/2005/8/colors/colorful2" csCatId="colorful"/>
      <dgm:spPr/>
      <dgm:t>
        <a:bodyPr/>
        <a:lstStyle/>
        <a:p>
          <a:endParaRPr lang="en-US"/>
        </a:p>
      </dgm:t>
    </dgm:pt>
    <dgm:pt modelId="{F802A10F-D71C-4005-BA64-CBC79718C385}">
      <dgm:prSet/>
      <dgm:spPr/>
      <dgm:t>
        <a:bodyPr/>
        <a:lstStyle/>
        <a:p>
          <a:r>
            <a:rPr lang="en-US"/>
            <a:t>Designed to provide immediate care for sudden serious illness or injury although its sometimes used for nonemergent care by individuals who are uninsured or underinsured </a:t>
          </a:r>
        </a:p>
      </dgm:t>
    </dgm:pt>
    <dgm:pt modelId="{444C2989-5421-47B3-B850-B15E15F3B000}" type="parTrans" cxnId="{759D24ED-1011-4F0C-9DD5-F73C3C679CDB}">
      <dgm:prSet/>
      <dgm:spPr/>
      <dgm:t>
        <a:bodyPr/>
        <a:lstStyle/>
        <a:p>
          <a:endParaRPr lang="en-US"/>
        </a:p>
      </dgm:t>
    </dgm:pt>
    <dgm:pt modelId="{7160700A-9081-4F7A-9A77-ABC8347742A8}" type="sibTrans" cxnId="{759D24ED-1011-4F0C-9DD5-F73C3C679CDB}">
      <dgm:prSet/>
      <dgm:spPr/>
      <dgm:t>
        <a:bodyPr/>
        <a:lstStyle/>
        <a:p>
          <a:endParaRPr lang="en-US"/>
        </a:p>
      </dgm:t>
    </dgm:pt>
    <dgm:pt modelId="{D80D9F0C-3934-467D-8B19-C0294459C12C}">
      <dgm:prSet/>
      <dgm:spPr/>
      <dgm:t>
        <a:bodyPr/>
        <a:lstStyle/>
        <a:p>
          <a:r>
            <a:rPr lang="en-US"/>
            <a:t>Emergency types of care (such as trauma) can by classified by the triage level or the emergency severity index (ESI)</a:t>
          </a:r>
        </a:p>
      </dgm:t>
    </dgm:pt>
    <dgm:pt modelId="{F3467C80-B8AE-4753-8312-F755189FB40F}" type="parTrans" cxnId="{FF02F24D-30CC-4AD6-802A-54D1C8457A0A}">
      <dgm:prSet/>
      <dgm:spPr/>
      <dgm:t>
        <a:bodyPr/>
        <a:lstStyle/>
        <a:p>
          <a:endParaRPr lang="en-US"/>
        </a:p>
      </dgm:t>
    </dgm:pt>
    <dgm:pt modelId="{DD5EDB21-CC16-40AB-BE52-5605018221F2}" type="sibTrans" cxnId="{FF02F24D-30CC-4AD6-802A-54D1C8457A0A}">
      <dgm:prSet/>
      <dgm:spPr/>
      <dgm:t>
        <a:bodyPr/>
        <a:lstStyle/>
        <a:p>
          <a:endParaRPr lang="en-US"/>
        </a:p>
      </dgm:t>
    </dgm:pt>
    <dgm:pt modelId="{D82CF9FE-CD57-45DC-99B1-EDA9C92E306A}">
      <dgm:prSet/>
      <dgm:spPr/>
      <dgm:t>
        <a:bodyPr/>
        <a:lstStyle/>
        <a:p>
          <a:r>
            <a:rPr lang="en-US"/>
            <a:t>Immediate (less than a minute) </a:t>
          </a:r>
        </a:p>
      </dgm:t>
    </dgm:pt>
    <dgm:pt modelId="{A61EC017-D9D9-4415-A785-1C8B9C220DB5}" type="parTrans" cxnId="{02F92251-4151-4FD1-844B-81363A8F2EA7}">
      <dgm:prSet/>
      <dgm:spPr/>
      <dgm:t>
        <a:bodyPr/>
        <a:lstStyle/>
        <a:p>
          <a:endParaRPr lang="en-US"/>
        </a:p>
      </dgm:t>
    </dgm:pt>
    <dgm:pt modelId="{05BB5075-67CF-4BB6-B787-75955513B211}" type="sibTrans" cxnId="{02F92251-4151-4FD1-844B-81363A8F2EA7}">
      <dgm:prSet/>
      <dgm:spPr/>
      <dgm:t>
        <a:bodyPr/>
        <a:lstStyle/>
        <a:p>
          <a:endParaRPr lang="en-US"/>
        </a:p>
      </dgm:t>
    </dgm:pt>
    <dgm:pt modelId="{A7F72A56-D6FF-41F7-BA9B-D7906B88B812}">
      <dgm:prSet/>
      <dgm:spPr/>
      <dgm:t>
        <a:bodyPr/>
        <a:lstStyle/>
        <a:p>
          <a:r>
            <a:rPr lang="en-US"/>
            <a:t>Emergent (1-14 minutes) </a:t>
          </a:r>
        </a:p>
      </dgm:t>
    </dgm:pt>
    <dgm:pt modelId="{1E24A481-DA0C-4E35-8AF1-2B60CCD4370A}" type="parTrans" cxnId="{783C5999-4CF6-4F0D-B3F8-3FEB94E1069E}">
      <dgm:prSet/>
      <dgm:spPr/>
      <dgm:t>
        <a:bodyPr/>
        <a:lstStyle/>
        <a:p>
          <a:endParaRPr lang="en-US"/>
        </a:p>
      </dgm:t>
    </dgm:pt>
    <dgm:pt modelId="{3012F7AD-FD81-4BFF-A0ED-80969978F0E8}" type="sibTrans" cxnId="{783C5999-4CF6-4F0D-B3F8-3FEB94E1069E}">
      <dgm:prSet/>
      <dgm:spPr/>
      <dgm:t>
        <a:bodyPr/>
        <a:lstStyle/>
        <a:p>
          <a:endParaRPr lang="en-US"/>
        </a:p>
      </dgm:t>
    </dgm:pt>
    <dgm:pt modelId="{4A68F675-5DC6-4D2A-B7B5-BA9ECF26BB31}">
      <dgm:prSet/>
      <dgm:spPr/>
      <dgm:t>
        <a:bodyPr/>
        <a:lstStyle/>
        <a:p>
          <a:r>
            <a:rPr lang="en-US"/>
            <a:t>Urgent (15-60 minutes) </a:t>
          </a:r>
        </a:p>
      </dgm:t>
    </dgm:pt>
    <dgm:pt modelId="{8F84D171-9D51-461E-854F-C8CE1C2375F7}" type="parTrans" cxnId="{60402300-CE52-4E75-AEEC-606C896B1BBD}">
      <dgm:prSet/>
      <dgm:spPr/>
      <dgm:t>
        <a:bodyPr/>
        <a:lstStyle/>
        <a:p>
          <a:endParaRPr lang="en-US"/>
        </a:p>
      </dgm:t>
    </dgm:pt>
    <dgm:pt modelId="{75FC12D8-1984-42A0-B719-F989CB81D41D}" type="sibTrans" cxnId="{60402300-CE52-4E75-AEEC-606C896B1BBD}">
      <dgm:prSet/>
      <dgm:spPr/>
      <dgm:t>
        <a:bodyPr/>
        <a:lstStyle/>
        <a:p>
          <a:endParaRPr lang="en-US"/>
        </a:p>
      </dgm:t>
    </dgm:pt>
    <dgm:pt modelId="{B8C8AAC1-5CF9-4EE9-9658-4D44DE5E14D1}">
      <dgm:prSet/>
      <dgm:spPr/>
      <dgm:t>
        <a:bodyPr/>
        <a:lstStyle/>
        <a:p>
          <a:r>
            <a:rPr lang="en-US"/>
            <a:t>Semi urgent (61-120 minutes) </a:t>
          </a:r>
        </a:p>
      </dgm:t>
    </dgm:pt>
    <dgm:pt modelId="{2C5E09B3-58CE-4A39-A1F9-5BD1DEA3C13F}" type="parTrans" cxnId="{D6DF5D65-4CCB-41A0-B29C-9E99FE57BD4A}">
      <dgm:prSet/>
      <dgm:spPr/>
      <dgm:t>
        <a:bodyPr/>
        <a:lstStyle/>
        <a:p>
          <a:endParaRPr lang="en-US"/>
        </a:p>
      </dgm:t>
    </dgm:pt>
    <dgm:pt modelId="{0D35E885-AE36-48EF-A984-60914D0B5C03}" type="sibTrans" cxnId="{D6DF5D65-4CCB-41A0-B29C-9E99FE57BD4A}">
      <dgm:prSet/>
      <dgm:spPr/>
      <dgm:t>
        <a:bodyPr/>
        <a:lstStyle/>
        <a:p>
          <a:endParaRPr lang="en-US"/>
        </a:p>
      </dgm:t>
    </dgm:pt>
    <dgm:pt modelId="{4F90669A-9C1F-43C9-BDD9-77DE98CC91A6}">
      <dgm:prSet/>
      <dgm:spPr/>
      <dgm:t>
        <a:bodyPr/>
        <a:lstStyle/>
        <a:p>
          <a:r>
            <a:rPr lang="en-US"/>
            <a:t>Nonurgent (121 minutes to 24 hours) </a:t>
          </a:r>
        </a:p>
      </dgm:t>
    </dgm:pt>
    <dgm:pt modelId="{9E248E67-AE49-43A9-91F0-E627FC4847C8}" type="parTrans" cxnId="{D7FB717B-C6BF-4831-8999-7AE9DFFC9266}">
      <dgm:prSet/>
      <dgm:spPr/>
      <dgm:t>
        <a:bodyPr/>
        <a:lstStyle/>
        <a:p>
          <a:endParaRPr lang="en-US"/>
        </a:p>
      </dgm:t>
    </dgm:pt>
    <dgm:pt modelId="{8E0283F1-CFE1-4815-A96C-12C5DFAEDF27}" type="sibTrans" cxnId="{D7FB717B-C6BF-4831-8999-7AE9DFFC9266}">
      <dgm:prSet/>
      <dgm:spPr/>
      <dgm:t>
        <a:bodyPr/>
        <a:lstStyle/>
        <a:p>
          <a:endParaRPr lang="en-US"/>
        </a:p>
      </dgm:t>
    </dgm:pt>
    <dgm:pt modelId="{48AF1201-2E48-4D26-8C83-572916C1D710}" type="pres">
      <dgm:prSet presAssocID="{D332FF51-4CBC-4E53-9CF5-6C82322104D0}" presName="Name0" presStyleCnt="0">
        <dgm:presLayoutVars>
          <dgm:dir/>
          <dgm:animLvl val="lvl"/>
          <dgm:resizeHandles val="exact"/>
        </dgm:presLayoutVars>
      </dgm:prSet>
      <dgm:spPr/>
      <dgm:t>
        <a:bodyPr/>
        <a:lstStyle/>
        <a:p>
          <a:endParaRPr lang="en-US"/>
        </a:p>
      </dgm:t>
    </dgm:pt>
    <dgm:pt modelId="{C0DC0901-07DF-4665-BD07-1D1640D930EE}" type="pres">
      <dgm:prSet presAssocID="{D80D9F0C-3934-467D-8B19-C0294459C12C}" presName="boxAndChildren" presStyleCnt="0"/>
      <dgm:spPr/>
    </dgm:pt>
    <dgm:pt modelId="{444D2055-6B06-4CD9-8562-5DB3557E85EC}" type="pres">
      <dgm:prSet presAssocID="{D80D9F0C-3934-467D-8B19-C0294459C12C}" presName="parentTextBox" presStyleLbl="node1" presStyleIdx="0" presStyleCnt="2"/>
      <dgm:spPr/>
      <dgm:t>
        <a:bodyPr/>
        <a:lstStyle/>
        <a:p>
          <a:endParaRPr lang="en-US"/>
        </a:p>
      </dgm:t>
    </dgm:pt>
    <dgm:pt modelId="{5F89A63D-06EE-49D6-88C1-FB8FA80E109E}" type="pres">
      <dgm:prSet presAssocID="{D80D9F0C-3934-467D-8B19-C0294459C12C}" presName="entireBox" presStyleLbl="node1" presStyleIdx="0" presStyleCnt="2"/>
      <dgm:spPr/>
      <dgm:t>
        <a:bodyPr/>
        <a:lstStyle/>
        <a:p>
          <a:endParaRPr lang="en-US"/>
        </a:p>
      </dgm:t>
    </dgm:pt>
    <dgm:pt modelId="{EFF1BEF8-A1C5-448D-8795-9ADEB029BA63}" type="pres">
      <dgm:prSet presAssocID="{D80D9F0C-3934-467D-8B19-C0294459C12C}" presName="descendantBox" presStyleCnt="0"/>
      <dgm:spPr/>
    </dgm:pt>
    <dgm:pt modelId="{09B3195F-9406-424C-993D-BC7402BABE9A}" type="pres">
      <dgm:prSet presAssocID="{D82CF9FE-CD57-45DC-99B1-EDA9C92E306A}" presName="childTextBox" presStyleLbl="fgAccFollowNode1" presStyleIdx="0" presStyleCnt="5">
        <dgm:presLayoutVars>
          <dgm:bulletEnabled val="1"/>
        </dgm:presLayoutVars>
      </dgm:prSet>
      <dgm:spPr/>
      <dgm:t>
        <a:bodyPr/>
        <a:lstStyle/>
        <a:p>
          <a:endParaRPr lang="en-US"/>
        </a:p>
      </dgm:t>
    </dgm:pt>
    <dgm:pt modelId="{3D084C47-5427-4F78-9EB3-426B909D775D}" type="pres">
      <dgm:prSet presAssocID="{A7F72A56-D6FF-41F7-BA9B-D7906B88B812}" presName="childTextBox" presStyleLbl="fgAccFollowNode1" presStyleIdx="1" presStyleCnt="5">
        <dgm:presLayoutVars>
          <dgm:bulletEnabled val="1"/>
        </dgm:presLayoutVars>
      </dgm:prSet>
      <dgm:spPr/>
      <dgm:t>
        <a:bodyPr/>
        <a:lstStyle/>
        <a:p>
          <a:endParaRPr lang="en-US"/>
        </a:p>
      </dgm:t>
    </dgm:pt>
    <dgm:pt modelId="{6D528D10-AE73-49E6-9B3A-820EDD1FAB4E}" type="pres">
      <dgm:prSet presAssocID="{4A68F675-5DC6-4D2A-B7B5-BA9ECF26BB31}" presName="childTextBox" presStyleLbl="fgAccFollowNode1" presStyleIdx="2" presStyleCnt="5">
        <dgm:presLayoutVars>
          <dgm:bulletEnabled val="1"/>
        </dgm:presLayoutVars>
      </dgm:prSet>
      <dgm:spPr/>
      <dgm:t>
        <a:bodyPr/>
        <a:lstStyle/>
        <a:p>
          <a:endParaRPr lang="en-US"/>
        </a:p>
      </dgm:t>
    </dgm:pt>
    <dgm:pt modelId="{1767BB9E-F5A0-4F7C-B6A7-137E734FBD24}" type="pres">
      <dgm:prSet presAssocID="{B8C8AAC1-5CF9-4EE9-9658-4D44DE5E14D1}" presName="childTextBox" presStyleLbl="fgAccFollowNode1" presStyleIdx="3" presStyleCnt="5">
        <dgm:presLayoutVars>
          <dgm:bulletEnabled val="1"/>
        </dgm:presLayoutVars>
      </dgm:prSet>
      <dgm:spPr/>
      <dgm:t>
        <a:bodyPr/>
        <a:lstStyle/>
        <a:p>
          <a:endParaRPr lang="en-US"/>
        </a:p>
      </dgm:t>
    </dgm:pt>
    <dgm:pt modelId="{D70822DD-DFD3-4AC3-AD5A-7B7C7461347E}" type="pres">
      <dgm:prSet presAssocID="{4F90669A-9C1F-43C9-BDD9-77DE98CC91A6}" presName="childTextBox" presStyleLbl="fgAccFollowNode1" presStyleIdx="4" presStyleCnt="5">
        <dgm:presLayoutVars>
          <dgm:bulletEnabled val="1"/>
        </dgm:presLayoutVars>
      </dgm:prSet>
      <dgm:spPr/>
      <dgm:t>
        <a:bodyPr/>
        <a:lstStyle/>
        <a:p>
          <a:endParaRPr lang="en-US"/>
        </a:p>
      </dgm:t>
    </dgm:pt>
    <dgm:pt modelId="{7A9A200C-0294-4A90-BCA7-78DEB3C8B8E0}" type="pres">
      <dgm:prSet presAssocID="{7160700A-9081-4F7A-9A77-ABC8347742A8}" presName="sp" presStyleCnt="0"/>
      <dgm:spPr/>
    </dgm:pt>
    <dgm:pt modelId="{B039CE56-1E3B-4FE5-8957-E78D019EE8FE}" type="pres">
      <dgm:prSet presAssocID="{F802A10F-D71C-4005-BA64-CBC79718C385}" presName="arrowAndChildren" presStyleCnt="0"/>
      <dgm:spPr/>
    </dgm:pt>
    <dgm:pt modelId="{41155B79-C940-4E26-BBE3-6F0260968365}" type="pres">
      <dgm:prSet presAssocID="{F802A10F-D71C-4005-BA64-CBC79718C385}" presName="parentTextArrow" presStyleLbl="node1" presStyleIdx="1" presStyleCnt="2"/>
      <dgm:spPr/>
      <dgm:t>
        <a:bodyPr/>
        <a:lstStyle/>
        <a:p>
          <a:endParaRPr lang="en-US"/>
        </a:p>
      </dgm:t>
    </dgm:pt>
  </dgm:ptLst>
  <dgm:cxnLst>
    <dgm:cxn modelId="{02F92251-4151-4FD1-844B-81363A8F2EA7}" srcId="{D80D9F0C-3934-467D-8B19-C0294459C12C}" destId="{D82CF9FE-CD57-45DC-99B1-EDA9C92E306A}" srcOrd="0" destOrd="0" parTransId="{A61EC017-D9D9-4415-A785-1C8B9C220DB5}" sibTransId="{05BB5075-67CF-4BB6-B787-75955513B211}"/>
    <dgm:cxn modelId="{B03486BB-C46B-4214-90F8-C4B5AA3ABB11}" type="presOf" srcId="{B8C8AAC1-5CF9-4EE9-9658-4D44DE5E14D1}" destId="{1767BB9E-F5A0-4F7C-B6A7-137E734FBD24}" srcOrd="0" destOrd="0" presId="urn:microsoft.com/office/officeart/2005/8/layout/process4"/>
    <dgm:cxn modelId="{ED4DB340-874C-4AED-B363-F6426233BC2F}" type="presOf" srcId="{D332FF51-4CBC-4E53-9CF5-6C82322104D0}" destId="{48AF1201-2E48-4D26-8C83-572916C1D710}" srcOrd="0" destOrd="0" presId="urn:microsoft.com/office/officeart/2005/8/layout/process4"/>
    <dgm:cxn modelId="{FF02F24D-30CC-4AD6-802A-54D1C8457A0A}" srcId="{D332FF51-4CBC-4E53-9CF5-6C82322104D0}" destId="{D80D9F0C-3934-467D-8B19-C0294459C12C}" srcOrd="1" destOrd="0" parTransId="{F3467C80-B8AE-4753-8312-F755189FB40F}" sibTransId="{DD5EDB21-CC16-40AB-BE52-5605018221F2}"/>
    <dgm:cxn modelId="{F6B6F8F5-D3D6-452A-BC6A-88AFF5498647}" type="presOf" srcId="{4F90669A-9C1F-43C9-BDD9-77DE98CC91A6}" destId="{D70822DD-DFD3-4AC3-AD5A-7B7C7461347E}" srcOrd="0" destOrd="0" presId="urn:microsoft.com/office/officeart/2005/8/layout/process4"/>
    <dgm:cxn modelId="{0A31A899-C55F-4312-9E26-65F70155E226}" type="presOf" srcId="{D82CF9FE-CD57-45DC-99B1-EDA9C92E306A}" destId="{09B3195F-9406-424C-993D-BC7402BABE9A}" srcOrd="0" destOrd="0" presId="urn:microsoft.com/office/officeart/2005/8/layout/process4"/>
    <dgm:cxn modelId="{60402300-CE52-4E75-AEEC-606C896B1BBD}" srcId="{D80D9F0C-3934-467D-8B19-C0294459C12C}" destId="{4A68F675-5DC6-4D2A-B7B5-BA9ECF26BB31}" srcOrd="2" destOrd="0" parTransId="{8F84D171-9D51-461E-854F-C8CE1C2375F7}" sibTransId="{75FC12D8-1984-42A0-B719-F989CB81D41D}"/>
    <dgm:cxn modelId="{6780CD65-BAD5-4CE5-93B0-ED6C7D013185}" type="presOf" srcId="{A7F72A56-D6FF-41F7-BA9B-D7906B88B812}" destId="{3D084C47-5427-4F78-9EB3-426B909D775D}" srcOrd="0" destOrd="0" presId="urn:microsoft.com/office/officeart/2005/8/layout/process4"/>
    <dgm:cxn modelId="{2A15F7AA-F4A0-4A9B-A0FC-DA5C301306BE}" type="presOf" srcId="{F802A10F-D71C-4005-BA64-CBC79718C385}" destId="{41155B79-C940-4E26-BBE3-6F0260968365}" srcOrd="0" destOrd="0" presId="urn:microsoft.com/office/officeart/2005/8/layout/process4"/>
    <dgm:cxn modelId="{759D24ED-1011-4F0C-9DD5-F73C3C679CDB}" srcId="{D332FF51-4CBC-4E53-9CF5-6C82322104D0}" destId="{F802A10F-D71C-4005-BA64-CBC79718C385}" srcOrd="0" destOrd="0" parTransId="{444C2989-5421-47B3-B850-B15E15F3B000}" sibTransId="{7160700A-9081-4F7A-9A77-ABC8347742A8}"/>
    <dgm:cxn modelId="{783C5999-4CF6-4F0D-B3F8-3FEB94E1069E}" srcId="{D80D9F0C-3934-467D-8B19-C0294459C12C}" destId="{A7F72A56-D6FF-41F7-BA9B-D7906B88B812}" srcOrd="1" destOrd="0" parTransId="{1E24A481-DA0C-4E35-8AF1-2B60CCD4370A}" sibTransId="{3012F7AD-FD81-4BFF-A0ED-80969978F0E8}"/>
    <dgm:cxn modelId="{154AE7C2-E550-49A9-9112-953809F24EAE}" type="presOf" srcId="{D80D9F0C-3934-467D-8B19-C0294459C12C}" destId="{444D2055-6B06-4CD9-8562-5DB3557E85EC}" srcOrd="0" destOrd="0" presId="urn:microsoft.com/office/officeart/2005/8/layout/process4"/>
    <dgm:cxn modelId="{AF9319D3-60D5-4775-A728-6389C614361C}" type="presOf" srcId="{4A68F675-5DC6-4D2A-B7B5-BA9ECF26BB31}" destId="{6D528D10-AE73-49E6-9B3A-820EDD1FAB4E}" srcOrd="0" destOrd="0" presId="urn:microsoft.com/office/officeart/2005/8/layout/process4"/>
    <dgm:cxn modelId="{D6DF5D65-4CCB-41A0-B29C-9E99FE57BD4A}" srcId="{D80D9F0C-3934-467D-8B19-C0294459C12C}" destId="{B8C8AAC1-5CF9-4EE9-9658-4D44DE5E14D1}" srcOrd="3" destOrd="0" parTransId="{2C5E09B3-58CE-4A39-A1F9-5BD1DEA3C13F}" sibTransId="{0D35E885-AE36-48EF-A984-60914D0B5C03}"/>
    <dgm:cxn modelId="{FCBA752A-EA26-461A-81FF-6A01E092085B}" type="presOf" srcId="{D80D9F0C-3934-467D-8B19-C0294459C12C}" destId="{5F89A63D-06EE-49D6-88C1-FB8FA80E109E}" srcOrd="1" destOrd="0" presId="urn:microsoft.com/office/officeart/2005/8/layout/process4"/>
    <dgm:cxn modelId="{D7FB717B-C6BF-4831-8999-7AE9DFFC9266}" srcId="{D80D9F0C-3934-467D-8B19-C0294459C12C}" destId="{4F90669A-9C1F-43C9-BDD9-77DE98CC91A6}" srcOrd="4" destOrd="0" parTransId="{9E248E67-AE49-43A9-91F0-E627FC4847C8}" sibTransId="{8E0283F1-CFE1-4815-A96C-12C5DFAEDF27}"/>
    <dgm:cxn modelId="{35A6F316-FA09-40F3-BFCC-907160D13034}" type="presParOf" srcId="{48AF1201-2E48-4D26-8C83-572916C1D710}" destId="{C0DC0901-07DF-4665-BD07-1D1640D930EE}" srcOrd="0" destOrd="0" presId="urn:microsoft.com/office/officeart/2005/8/layout/process4"/>
    <dgm:cxn modelId="{976766C6-8397-45FE-AA5D-A3242AEEFA13}" type="presParOf" srcId="{C0DC0901-07DF-4665-BD07-1D1640D930EE}" destId="{444D2055-6B06-4CD9-8562-5DB3557E85EC}" srcOrd="0" destOrd="0" presId="urn:microsoft.com/office/officeart/2005/8/layout/process4"/>
    <dgm:cxn modelId="{204DE56B-F379-47C1-9C01-ECFFE1C7517F}" type="presParOf" srcId="{C0DC0901-07DF-4665-BD07-1D1640D930EE}" destId="{5F89A63D-06EE-49D6-88C1-FB8FA80E109E}" srcOrd="1" destOrd="0" presId="urn:microsoft.com/office/officeart/2005/8/layout/process4"/>
    <dgm:cxn modelId="{02BD9DA2-D4AD-4E7D-B062-03ADE5CF776C}" type="presParOf" srcId="{C0DC0901-07DF-4665-BD07-1D1640D930EE}" destId="{EFF1BEF8-A1C5-448D-8795-9ADEB029BA63}" srcOrd="2" destOrd="0" presId="urn:microsoft.com/office/officeart/2005/8/layout/process4"/>
    <dgm:cxn modelId="{618C55F2-2BB7-46C8-AD04-683F88B9F012}" type="presParOf" srcId="{EFF1BEF8-A1C5-448D-8795-9ADEB029BA63}" destId="{09B3195F-9406-424C-993D-BC7402BABE9A}" srcOrd="0" destOrd="0" presId="urn:microsoft.com/office/officeart/2005/8/layout/process4"/>
    <dgm:cxn modelId="{CB5EB0C7-4EDC-4CD5-8103-0F0A8B718864}" type="presParOf" srcId="{EFF1BEF8-A1C5-448D-8795-9ADEB029BA63}" destId="{3D084C47-5427-4F78-9EB3-426B909D775D}" srcOrd="1" destOrd="0" presId="urn:microsoft.com/office/officeart/2005/8/layout/process4"/>
    <dgm:cxn modelId="{A91F23BD-8923-4D90-9D86-52558B56C38B}" type="presParOf" srcId="{EFF1BEF8-A1C5-448D-8795-9ADEB029BA63}" destId="{6D528D10-AE73-49E6-9B3A-820EDD1FAB4E}" srcOrd="2" destOrd="0" presId="urn:microsoft.com/office/officeart/2005/8/layout/process4"/>
    <dgm:cxn modelId="{54CDA629-6FED-44F1-94C8-16049A61A3D0}" type="presParOf" srcId="{EFF1BEF8-A1C5-448D-8795-9ADEB029BA63}" destId="{1767BB9E-F5A0-4F7C-B6A7-137E734FBD24}" srcOrd="3" destOrd="0" presId="urn:microsoft.com/office/officeart/2005/8/layout/process4"/>
    <dgm:cxn modelId="{E40B4DBF-8108-41AE-979C-C3D4030C0F79}" type="presParOf" srcId="{EFF1BEF8-A1C5-448D-8795-9ADEB029BA63}" destId="{D70822DD-DFD3-4AC3-AD5A-7B7C7461347E}" srcOrd="4" destOrd="0" presId="urn:microsoft.com/office/officeart/2005/8/layout/process4"/>
    <dgm:cxn modelId="{0E8A55DE-C425-4856-9C5C-25BCA67B1272}" type="presParOf" srcId="{48AF1201-2E48-4D26-8C83-572916C1D710}" destId="{7A9A200C-0294-4A90-BCA7-78DEB3C8B8E0}" srcOrd="1" destOrd="0" presId="urn:microsoft.com/office/officeart/2005/8/layout/process4"/>
    <dgm:cxn modelId="{BE444911-F8A5-4BEB-8737-6813D8729964}" type="presParOf" srcId="{48AF1201-2E48-4D26-8C83-572916C1D710}" destId="{B039CE56-1E3B-4FE5-8957-E78D019EE8FE}" srcOrd="2" destOrd="0" presId="urn:microsoft.com/office/officeart/2005/8/layout/process4"/>
    <dgm:cxn modelId="{B6603EC9-1BFA-41C1-B3FA-43289A69C479}" type="presParOf" srcId="{B039CE56-1E3B-4FE5-8957-E78D019EE8FE}" destId="{41155B79-C940-4E26-BBE3-6F0260968365}"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89A63D-06EE-49D6-88C1-FB8FA80E109E}">
      <dsp:nvSpPr>
        <dsp:cNvPr id="0" name=""/>
        <dsp:cNvSpPr/>
      </dsp:nvSpPr>
      <dsp:spPr>
        <a:xfrm>
          <a:off x="0" y="3081379"/>
          <a:ext cx="6492875" cy="2021718"/>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n-US" sz="2000" kern="1200"/>
            <a:t>Emergency types of care (such as trauma) can by classified by the triage level or the emergency severity index (ESI)</a:t>
          </a:r>
        </a:p>
      </dsp:txBody>
      <dsp:txXfrm>
        <a:off x="0" y="3081379"/>
        <a:ext cx="6492875" cy="1091727"/>
      </dsp:txXfrm>
    </dsp:sp>
    <dsp:sp modelId="{09B3195F-9406-424C-993D-BC7402BABE9A}">
      <dsp:nvSpPr>
        <dsp:cNvPr id="0" name=""/>
        <dsp:cNvSpPr/>
      </dsp:nvSpPr>
      <dsp:spPr>
        <a:xfrm>
          <a:off x="792" y="4132672"/>
          <a:ext cx="1298257" cy="929990"/>
        </a:xfrm>
        <a:prstGeom prst="rect">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9050" rIns="106680" bIns="19050" numCol="1" spcCol="1270" anchor="ctr" anchorCtr="0">
          <a:noAutofit/>
        </a:bodyPr>
        <a:lstStyle/>
        <a:p>
          <a:pPr lvl="0" algn="ctr" defTabSz="666750">
            <a:lnSpc>
              <a:spcPct val="90000"/>
            </a:lnSpc>
            <a:spcBef>
              <a:spcPct val="0"/>
            </a:spcBef>
            <a:spcAft>
              <a:spcPct val="35000"/>
            </a:spcAft>
          </a:pPr>
          <a:r>
            <a:rPr lang="en-US" sz="1500" kern="1200"/>
            <a:t>Immediate (less than a minute) </a:t>
          </a:r>
        </a:p>
      </dsp:txBody>
      <dsp:txXfrm>
        <a:off x="792" y="4132672"/>
        <a:ext cx="1298257" cy="929990"/>
      </dsp:txXfrm>
    </dsp:sp>
    <dsp:sp modelId="{3D084C47-5427-4F78-9EB3-426B909D775D}">
      <dsp:nvSpPr>
        <dsp:cNvPr id="0" name=""/>
        <dsp:cNvSpPr/>
      </dsp:nvSpPr>
      <dsp:spPr>
        <a:xfrm>
          <a:off x="1299050" y="4132672"/>
          <a:ext cx="1298257" cy="929990"/>
        </a:xfrm>
        <a:prstGeom prst="rect">
          <a:avLst/>
        </a:prstGeom>
        <a:solidFill>
          <a:schemeClr val="accent2">
            <a:tint val="40000"/>
            <a:alpha val="90000"/>
            <a:hueOff val="-298610"/>
            <a:satOff val="3492"/>
            <a:lumOff val="384"/>
            <a:alphaOff val="0"/>
          </a:schemeClr>
        </a:solidFill>
        <a:ln w="12700" cap="flat" cmpd="sng" algn="ctr">
          <a:solidFill>
            <a:schemeClr val="accent2">
              <a:tint val="40000"/>
              <a:alpha val="90000"/>
              <a:hueOff val="-298610"/>
              <a:satOff val="3492"/>
              <a:lumOff val="384"/>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9050" rIns="106680" bIns="19050" numCol="1" spcCol="1270" anchor="ctr" anchorCtr="0">
          <a:noAutofit/>
        </a:bodyPr>
        <a:lstStyle/>
        <a:p>
          <a:pPr lvl="0" algn="ctr" defTabSz="666750">
            <a:lnSpc>
              <a:spcPct val="90000"/>
            </a:lnSpc>
            <a:spcBef>
              <a:spcPct val="0"/>
            </a:spcBef>
            <a:spcAft>
              <a:spcPct val="35000"/>
            </a:spcAft>
          </a:pPr>
          <a:r>
            <a:rPr lang="en-US" sz="1500" kern="1200"/>
            <a:t>Emergent (1-14 minutes) </a:t>
          </a:r>
        </a:p>
      </dsp:txBody>
      <dsp:txXfrm>
        <a:off x="1299050" y="4132672"/>
        <a:ext cx="1298257" cy="929990"/>
      </dsp:txXfrm>
    </dsp:sp>
    <dsp:sp modelId="{6D528D10-AE73-49E6-9B3A-820EDD1FAB4E}">
      <dsp:nvSpPr>
        <dsp:cNvPr id="0" name=""/>
        <dsp:cNvSpPr/>
      </dsp:nvSpPr>
      <dsp:spPr>
        <a:xfrm>
          <a:off x="2597308" y="4132672"/>
          <a:ext cx="1298257" cy="929990"/>
        </a:xfrm>
        <a:prstGeom prst="rect">
          <a:avLst/>
        </a:prstGeom>
        <a:solidFill>
          <a:schemeClr val="accent2">
            <a:tint val="40000"/>
            <a:alpha val="90000"/>
            <a:hueOff val="-597220"/>
            <a:satOff val="6985"/>
            <a:lumOff val="767"/>
            <a:alphaOff val="0"/>
          </a:schemeClr>
        </a:solidFill>
        <a:ln w="12700" cap="flat" cmpd="sng" algn="ctr">
          <a:solidFill>
            <a:schemeClr val="accent2">
              <a:tint val="40000"/>
              <a:alpha val="90000"/>
              <a:hueOff val="-597220"/>
              <a:satOff val="6985"/>
              <a:lumOff val="767"/>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9050" rIns="106680" bIns="19050" numCol="1" spcCol="1270" anchor="ctr" anchorCtr="0">
          <a:noAutofit/>
        </a:bodyPr>
        <a:lstStyle/>
        <a:p>
          <a:pPr lvl="0" algn="ctr" defTabSz="666750">
            <a:lnSpc>
              <a:spcPct val="90000"/>
            </a:lnSpc>
            <a:spcBef>
              <a:spcPct val="0"/>
            </a:spcBef>
            <a:spcAft>
              <a:spcPct val="35000"/>
            </a:spcAft>
          </a:pPr>
          <a:r>
            <a:rPr lang="en-US" sz="1500" kern="1200"/>
            <a:t>Urgent (15-60 minutes) </a:t>
          </a:r>
        </a:p>
      </dsp:txBody>
      <dsp:txXfrm>
        <a:off x="2597308" y="4132672"/>
        <a:ext cx="1298257" cy="929990"/>
      </dsp:txXfrm>
    </dsp:sp>
    <dsp:sp modelId="{1767BB9E-F5A0-4F7C-B6A7-137E734FBD24}">
      <dsp:nvSpPr>
        <dsp:cNvPr id="0" name=""/>
        <dsp:cNvSpPr/>
      </dsp:nvSpPr>
      <dsp:spPr>
        <a:xfrm>
          <a:off x="3895566" y="4132672"/>
          <a:ext cx="1298257" cy="929990"/>
        </a:xfrm>
        <a:prstGeom prst="rect">
          <a:avLst/>
        </a:prstGeom>
        <a:solidFill>
          <a:schemeClr val="accent2">
            <a:tint val="40000"/>
            <a:alpha val="90000"/>
            <a:hueOff val="-895830"/>
            <a:satOff val="10477"/>
            <a:lumOff val="1151"/>
            <a:alphaOff val="0"/>
          </a:schemeClr>
        </a:solidFill>
        <a:ln w="12700" cap="flat" cmpd="sng" algn="ctr">
          <a:solidFill>
            <a:schemeClr val="accent2">
              <a:tint val="40000"/>
              <a:alpha val="90000"/>
              <a:hueOff val="-895830"/>
              <a:satOff val="10477"/>
              <a:lumOff val="1151"/>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9050" rIns="106680" bIns="19050" numCol="1" spcCol="1270" anchor="ctr" anchorCtr="0">
          <a:noAutofit/>
        </a:bodyPr>
        <a:lstStyle/>
        <a:p>
          <a:pPr lvl="0" algn="ctr" defTabSz="666750">
            <a:lnSpc>
              <a:spcPct val="90000"/>
            </a:lnSpc>
            <a:spcBef>
              <a:spcPct val="0"/>
            </a:spcBef>
            <a:spcAft>
              <a:spcPct val="35000"/>
            </a:spcAft>
          </a:pPr>
          <a:r>
            <a:rPr lang="en-US" sz="1500" kern="1200"/>
            <a:t>Semi urgent (61-120 minutes) </a:t>
          </a:r>
        </a:p>
      </dsp:txBody>
      <dsp:txXfrm>
        <a:off x="3895566" y="4132672"/>
        <a:ext cx="1298257" cy="929990"/>
      </dsp:txXfrm>
    </dsp:sp>
    <dsp:sp modelId="{D70822DD-DFD3-4AC3-AD5A-7B7C7461347E}">
      <dsp:nvSpPr>
        <dsp:cNvPr id="0" name=""/>
        <dsp:cNvSpPr/>
      </dsp:nvSpPr>
      <dsp:spPr>
        <a:xfrm>
          <a:off x="5193824" y="4132672"/>
          <a:ext cx="1298257" cy="929990"/>
        </a:xfrm>
        <a:prstGeom prst="rect">
          <a:avLst/>
        </a:prstGeom>
        <a:solidFill>
          <a:schemeClr val="accent2">
            <a:tint val="40000"/>
            <a:alpha val="90000"/>
            <a:hueOff val="-1194440"/>
            <a:satOff val="13969"/>
            <a:lumOff val="1535"/>
            <a:alphaOff val="0"/>
          </a:schemeClr>
        </a:solidFill>
        <a:ln w="12700" cap="flat" cmpd="sng" algn="ctr">
          <a:solidFill>
            <a:schemeClr val="accent2">
              <a:tint val="40000"/>
              <a:alpha val="90000"/>
              <a:hueOff val="-1194440"/>
              <a:satOff val="13969"/>
              <a:lumOff val="153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9050" rIns="106680" bIns="19050" numCol="1" spcCol="1270" anchor="ctr" anchorCtr="0">
          <a:noAutofit/>
        </a:bodyPr>
        <a:lstStyle/>
        <a:p>
          <a:pPr lvl="0" algn="ctr" defTabSz="666750">
            <a:lnSpc>
              <a:spcPct val="90000"/>
            </a:lnSpc>
            <a:spcBef>
              <a:spcPct val="0"/>
            </a:spcBef>
            <a:spcAft>
              <a:spcPct val="35000"/>
            </a:spcAft>
          </a:pPr>
          <a:r>
            <a:rPr lang="en-US" sz="1500" kern="1200"/>
            <a:t>Nonurgent (121 minutes to 24 hours) </a:t>
          </a:r>
        </a:p>
      </dsp:txBody>
      <dsp:txXfrm>
        <a:off x="5193824" y="4132672"/>
        <a:ext cx="1298257" cy="929990"/>
      </dsp:txXfrm>
    </dsp:sp>
    <dsp:sp modelId="{41155B79-C940-4E26-BBE3-6F0260968365}">
      <dsp:nvSpPr>
        <dsp:cNvPr id="0" name=""/>
        <dsp:cNvSpPr/>
      </dsp:nvSpPr>
      <dsp:spPr>
        <a:xfrm rot="10800000">
          <a:off x="0" y="2302"/>
          <a:ext cx="6492875" cy="3109402"/>
        </a:xfrm>
        <a:prstGeom prst="upArrowCallout">
          <a:avLst/>
        </a:prstGeom>
        <a:solidFill>
          <a:schemeClr val="accent2">
            <a:hueOff val="-882696"/>
            <a:satOff val="4218"/>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n-US" sz="2000" kern="1200"/>
            <a:t>Designed to provide immediate care for sudden serious illness or injury although its sometimes used for nonemergent care by individuals who are uninsured or underinsured </a:t>
          </a:r>
        </a:p>
      </dsp:txBody>
      <dsp:txXfrm rot="10800000">
        <a:off x="0" y="2302"/>
        <a:ext cx="6492875" cy="2020396"/>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9E69DC7-A1B4-4560-906D-A9ACD782188B}" type="datetimeFigureOut">
              <a:rPr lang="en-US" smtClean="0"/>
              <a:t>1/26/2021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92F622-5768-428B-B61A-5079F3BBD750}" type="slidenum">
              <a:rPr lang="en-US" smtClean="0"/>
              <a:t>‹#›</a:t>
            </a:fld>
            <a:endParaRPr lang="en-US"/>
          </a:p>
        </p:txBody>
      </p:sp>
    </p:spTree>
    <p:extLst>
      <p:ext uri="{BB962C8B-B14F-4D97-AF65-F5344CB8AC3E}">
        <p14:creationId xmlns:p14="http://schemas.microsoft.com/office/powerpoint/2010/main" val="14263852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E69DC7-A1B4-4560-906D-A9ACD782188B}" type="datetimeFigureOut">
              <a:rPr lang="en-US" smtClean="0"/>
              <a:t>1/26/2021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92F622-5768-428B-B61A-5079F3BBD750}" type="slidenum">
              <a:rPr lang="en-US" smtClean="0"/>
              <a:t>‹#›</a:t>
            </a:fld>
            <a:endParaRPr lang="en-US"/>
          </a:p>
        </p:txBody>
      </p:sp>
    </p:spTree>
    <p:extLst>
      <p:ext uri="{BB962C8B-B14F-4D97-AF65-F5344CB8AC3E}">
        <p14:creationId xmlns:p14="http://schemas.microsoft.com/office/powerpoint/2010/main" val="38004146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E69DC7-A1B4-4560-906D-A9ACD782188B}" type="datetimeFigureOut">
              <a:rPr lang="en-US" smtClean="0"/>
              <a:t>1/26/2021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92F622-5768-428B-B61A-5079F3BBD750}" type="slidenum">
              <a:rPr lang="en-US" smtClean="0"/>
              <a:t>‹#›</a:t>
            </a:fld>
            <a:endParaRPr lang="en-US"/>
          </a:p>
        </p:txBody>
      </p:sp>
    </p:spTree>
    <p:extLst>
      <p:ext uri="{BB962C8B-B14F-4D97-AF65-F5344CB8AC3E}">
        <p14:creationId xmlns:p14="http://schemas.microsoft.com/office/powerpoint/2010/main" val="33431855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E69DC7-A1B4-4560-906D-A9ACD782188B}" type="datetimeFigureOut">
              <a:rPr lang="en-US" smtClean="0"/>
              <a:t>1/26/2021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92F622-5768-428B-B61A-5079F3BBD750}" type="slidenum">
              <a:rPr lang="en-US" smtClean="0"/>
              <a:t>‹#›</a:t>
            </a:fld>
            <a:endParaRPr lang="en-US"/>
          </a:p>
        </p:txBody>
      </p:sp>
    </p:spTree>
    <p:extLst>
      <p:ext uri="{BB962C8B-B14F-4D97-AF65-F5344CB8AC3E}">
        <p14:creationId xmlns:p14="http://schemas.microsoft.com/office/powerpoint/2010/main" val="36835584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9E69DC7-A1B4-4560-906D-A9ACD782188B}" type="datetimeFigureOut">
              <a:rPr lang="en-US" smtClean="0"/>
              <a:t>1/26/2021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92F622-5768-428B-B61A-5079F3BBD750}" type="slidenum">
              <a:rPr lang="en-US" smtClean="0"/>
              <a:t>‹#›</a:t>
            </a:fld>
            <a:endParaRPr lang="en-US"/>
          </a:p>
        </p:txBody>
      </p:sp>
    </p:spTree>
    <p:extLst>
      <p:ext uri="{BB962C8B-B14F-4D97-AF65-F5344CB8AC3E}">
        <p14:creationId xmlns:p14="http://schemas.microsoft.com/office/powerpoint/2010/main" val="2254359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9E69DC7-A1B4-4560-906D-A9ACD782188B}" type="datetimeFigureOut">
              <a:rPr lang="en-US" smtClean="0"/>
              <a:t>1/26/2021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92F622-5768-428B-B61A-5079F3BBD750}" type="slidenum">
              <a:rPr lang="en-US" smtClean="0"/>
              <a:t>‹#›</a:t>
            </a:fld>
            <a:endParaRPr lang="en-US"/>
          </a:p>
        </p:txBody>
      </p:sp>
    </p:spTree>
    <p:extLst>
      <p:ext uri="{BB962C8B-B14F-4D97-AF65-F5344CB8AC3E}">
        <p14:creationId xmlns:p14="http://schemas.microsoft.com/office/powerpoint/2010/main" val="1164158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9E69DC7-A1B4-4560-906D-A9ACD782188B}" type="datetimeFigureOut">
              <a:rPr lang="en-US" smtClean="0"/>
              <a:t>1/26/2021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92F622-5768-428B-B61A-5079F3BBD750}" type="slidenum">
              <a:rPr lang="en-US" smtClean="0"/>
              <a:t>‹#›</a:t>
            </a:fld>
            <a:endParaRPr lang="en-US"/>
          </a:p>
        </p:txBody>
      </p:sp>
    </p:spTree>
    <p:extLst>
      <p:ext uri="{BB962C8B-B14F-4D97-AF65-F5344CB8AC3E}">
        <p14:creationId xmlns:p14="http://schemas.microsoft.com/office/powerpoint/2010/main" val="2626109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9E69DC7-A1B4-4560-906D-A9ACD782188B}" type="datetimeFigureOut">
              <a:rPr lang="en-US" smtClean="0"/>
              <a:t>1/26/2021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92F622-5768-428B-B61A-5079F3BBD750}" type="slidenum">
              <a:rPr lang="en-US" smtClean="0"/>
              <a:t>‹#›</a:t>
            </a:fld>
            <a:endParaRPr lang="en-US"/>
          </a:p>
        </p:txBody>
      </p:sp>
    </p:spTree>
    <p:extLst>
      <p:ext uri="{BB962C8B-B14F-4D97-AF65-F5344CB8AC3E}">
        <p14:creationId xmlns:p14="http://schemas.microsoft.com/office/powerpoint/2010/main" val="1623656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E69DC7-A1B4-4560-906D-A9ACD782188B}" type="datetimeFigureOut">
              <a:rPr lang="en-US" smtClean="0"/>
              <a:t>1/26/2021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92F622-5768-428B-B61A-5079F3BBD750}" type="slidenum">
              <a:rPr lang="en-US" smtClean="0"/>
              <a:t>‹#›</a:t>
            </a:fld>
            <a:endParaRPr lang="en-US"/>
          </a:p>
        </p:txBody>
      </p:sp>
    </p:spTree>
    <p:extLst>
      <p:ext uri="{BB962C8B-B14F-4D97-AF65-F5344CB8AC3E}">
        <p14:creationId xmlns:p14="http://schemas.microsoft.com/office/powerpoint/2010/main" val="39329211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9E69DC7-A1B4-4560-906D-A9ACD782188B}" type="datetimeFigureOut">
              <a:rPr lang="en-US" smtClean="0"/>
              <a:t>1/26/2021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92F622-5768-428B-B61A-5079F3BBD750}" type="slidenum">
              <a:rPr lang="en-US" smtClean="0"/>
              <a:t>‹#›</a:t>
            </a:fld>
            <a:endParaRPr lang="en-US"/>
          </a:p>
        </p:txBody>
      </p:sp>
    </p:spTree>
    <p:extLst>
      <p:ext uri="{BB962C8B-B14F-4D97-AF65-F5344CB8AC3E}">
        <p14:creationId xmlns:p14="http://schemas.microsoft.com/office/powerpoint/2010/main" val="14280018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9E69DC7-A1B4-4560-906D-A9ACD782188B}" type="datetimeFigureOut">
              <a:rPr lang="en-US" smtClean="0"/>
              <a:t>1/26/2021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92F622-5768-428B-B61A-5079F3BBD750}" type="slidenum">
              <a:rPr lang="en-US" smtClean="0"/>
              <a:t>‹#›</a:t>
            </a:fld>
            <a:endParaRPr lang="en-US"/>
          </a:p>
        </p:txBody>
      </p:sp>
    </p:spTree>
    <p:extLst>
      <p:ext uri="{BB962C8B-B14F-4D97-AF65-F5344CB8AC3E}">
        <p14:creationId xmlns:p14="http://schemas.microsoft.com/office/powerpoint/2010/main" val="40950528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E69DC7-A1B4-4560-906D-A9ACD782188B}" type="datetimeFigureOut">
              <a:rPr lang="en-US" smtClean="0"/>
              <a:t>1/26/2021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92F622-5768-428B-B61A-5079F3BBD750}" type="slidenum">
              <a:rPr lang="en-US" smtClean="0"/>
              <a:t>‹#›</a:t>
            </a:fld>
            <a:endParaRPr lang="en-US"/>
          </a:p>
        </p:txBody>
      </p:sp>
    </p:spTree>
    <p:extLst>
      <p:ext uri="{BB962C8B-B14F-4D97-AF65-F5344CB8AC3E}">
        <p14:creationId xmlns:p14="http://schemas.microsoft.com/office/powerpoint/2010/main" val="1729524618"/>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youtube.com/watch?v=oX97xiFWVGI"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youtube.com/watch?v=tDk0ExabEKw"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59AE206-7EBA-4D33-8BC9-9D8158553F0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93BA074-EBE9-4B70-98BC-7D78FE5DE72F}"/>
              </a:ext>
            </a:extLst>
          </p:cNvPr>
          <p:cNvSpPr>
            <a:spLocks noGrp="1"/>
          </p:cNvSpPr>
          <p:nvPr>
            <p:ph type="ctrTitle"/>
          </p:nvPr>
        </p:nvSpPr>
        <p:spPr>
          <a:xfrm>
            <a:off x="838199" y="4525347"/>
            <a:ext cx="6801321" cy="1737360"/>
          </a:xfrm>
        </p:spPr>
        <p:txBody>
          <a:bodyPr anchor="ctr">
            <a:normAutofit/>
          </a:bodyPr>
          <a:lstStyle/>
          <a:p>
            <a:pPr algn="r"/>
            <a:r>
              <a:rPr lang="en-US" dirty="0" smtClean="0"/>
              <a:t>Organization </a:t>
            </a:r>
            <a:r>
              <a:rPr lang="en-US" dirty="0"/>
              <a:t>of HealthCare </a:t>
            </a:r>
          </a:p>
        </p:txBody>
      </p:sp>
      <p:sp>
        <p:nvSpPr>
          <p:cNvPr id="3" name="Subtitle 2">
            <a:extLst>
              <a:ext uri="{FF2B5EF4-FFF2-40B4-BE49-F238E27FC236}">
                <a16:creationId xmlns:a16="http://schemas.microsoft.com/office/drawing/2014/main" id="{BA2ADE6F-182A-42DD-93FB-55F94928C04B}"/>
              </a:ext>
            </a:extLst>
          </p:cNvPr>
          <p:cNvSpPr>
            <a:spLocks noGrp="1"/>
          </p:cNvSpPr>
          <p:nvPr>
            <p:ph type="subTitle" idx="1"/>
          </p:nvPr>
        </p:nvSpPr>
        <p:spPr>
          <a:xfrm>
            <a:off x="7961258" y="4525347"/>
            <a:ext cx="3258675" cy="1737360"/>
          </a:xfrm>
        </p:spPr>
        <p:txBody>
          <a:bodyPr anchor="ctr">
            <a:normAutofit/>
          </a:bodyPr>
          <a:lstStyle/>
          <a:p>
            <a:pPr algn="l"/>
            <a:r>
              <a:rPr lang="en-US" sz="2200"/>
              <a:t>Presented by: Dr. Vanessa Nicholson, DrPH, MPH</a:t>
            </a:r>
          </a:p>
          <a:p>
            <a:pPr algn="l"/>
            <a:r>
              <a:rPr lang="en-US" sz="2200"/>
              <a:t>HLT 4320 Health Care Administration </a:t>
            </a:r>
          </a:p>
        </p:txBody>
      </p:sp>
      <p:sp>
        <p:nvSpPr>
          <p:cNvPr id="10" name="Oval 9">
            <a:extLst>
              <a:ext uri="{FF2B5EF4-FFF2-40B4-BE49-F238E27FC236}">
                <a16:creationId xmlns:a16="http://schemas.microsoft.com/office/drawing/2014/main" id="{6437D937-A7F1-4011-92B4-328E5BE1B16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8567" y="620480"/>
            <a:ext cx="2243800" cy="2243796"/>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Oval 11">
            <a:extLst>
              <a:ext uri="{FF2B5EF4-FFF2-40B4-BE49-F238E27FC236}">
                <a16:creationId xmlns:a16="http://schemas.microsoft.com/office/drawing/2014/main" id="{B672F332-AF08-46C6-94F0-77684310D7B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95001" y="2466604"/>
            <a:ext cx="962395" cy="962395"/>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34244EF8-D73A-40E1-BE73-D46E6B4B04E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25829" y="2327988"/>
            <a:ext cx="293695" cy="293695"/>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AB84D7E8-4ECB-42D7-ADBF-01689B0F24A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92113" y="0"/>
            <a:ext cx="5699887" cy="4059244"/>
          </a:xfrm>
          <a:custGeom>
            <a:avLst/>
            <a:gdLst>
              <a:gd name="connsiteX0" fmla="*/ 0 w 5699887"/>
              <a:gd name="connsiteY0" fmla="*/ 0 h 4059244"/>
              <a:gd name="connsiteX1" fmla="*/ 5699887 w 5699887"/>
              <a:gd name="connsiteY1" fmla="*/ 0 h 4059244"/>
              <a:gd name="connsiteX2" fmla="*/ 5699887 w 5699887"/>
              <a:gd name="connsiteY2" fmla="*/ 3944096 h 4059244"/>
              <a:gd name="connsiteX3" fmla="*/ 5525775 w 5699887"/>
              <a:gd name="connsiteY3" fmla="*/ 3980429 h 4059244"/>
              <a:gd name="connsiteX4" fmla="*/ 4663256 w 5699887"/>
              <a:gd name="connsiteY4" fmla="*/ 4059244 h 4059244"/>
              <a:gd name="connsiteX5" fmla="*/ 8566 w 5699887"/>
              <a:gd name="connsiteY5" fmla="*/ 67422 h 40592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99887" h="4059244">
                <a:moveTo>
                  <a:pt x="0" y="0"/>
                </a:moveTo>
                <a:lnTo>
                  <a:pt x="5699887" y="0"/>
                </a:lnTo>
                <a:lnTo>
                  <a:pt x="5699887" y="3944096"/>
                </a:lnTo>
                <a:lnTo>
                  <a:pt x="5525775" y="3980429"/>
                </a:lnTo>
                <a:cubicBezTo>
                  <a:pt x="5246154" y="4032190"/>
                  <a:pt x="4957865" y="4059244"/>
                  <a:pt x="4663256" y="4059244"/>
                </a:cubicBezTo>
                <a:cubicBezTo>
                  <a:pt x="2306390" y="4059244"/>
                  <a:pt x="353936" y="2327747"/>
                  <a:pt x="8566" y="67422"/>
                </a:cubicBezTo>
                <a:close/>
              </a:path>
            </a:pathLst>
          </a:cu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18" name="Straight Connector 17">
            <a:extLst>
              <a:ext uri="{FF2B5EF4-FFF2-40B4-BE49-F238E27FC236}">
                <a16:creationId xmlns:a16="http://schemas.microsoft.com/office/drawing/2014/main" id="{9E8E38ED-369A-44C2-B635-0BED0E48A6E8}"/>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800392" y="4525347"/>
            <a:ext cx="0" cy="1737360"/>
          </a:xfrm>
          <a:prstGeom prst="line">
            <a:avLst/>
          </a:prstGeom>
          <a:ln w="19050" cap="sq">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1091919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27216A2F-5E2C-4921-AFDC-AF403A7D75BD}"/>
              </a:ext>
            </a:extLst>
          </p:cNvPr>
          <p:cNvSpPr>
            <a:spLocks noGrp="1"/>
          </p:cNvSpPr>
          <p:nvPr>
            <p:ph type="title"/>
          </p:nvPr>
        </p:nvSpPr>
        <p:spPr>
          <a:xfrm>
            <a:off x="1179226" y="826680"/>
            <a:ext cx="9833548" cy="1325563"/>
          </a:xfrm>
        </p:spPr>
        <p:txBody>
          <a:bodyPr>
            <a:normAutofit/>
          </a:bodyPr>
          <a:lstStyle/>
          <a:p>
            <a:pPr algn="ctr"/>
            <a:r>
              <a:rPr lang="en-US" sz="4000">
                <a:solidFill>
                  <a:srgbClr val="FFFFFF"/>
                </a:solidFill>
              </a:rPr>
              <a:t>Emergency and Urgent Care </a:t>
            </a:r>
          </a:p>
        </p:txBody>
      </p:sp>
      <p:sp>
        <p:nvSpPr>
          <p:cNvPr id="3" name="Content Placeholder 2">
            <a:extLst>
              <a:ext uri="{FF2B5EF4-FFF2-40B4-BE49-F238E27FC236}">
                <a16:creationId xmlns:a16="http://schemas.microsoft.com/office/drawing/2014/main" id="{131562A5-335D-46FB-9E7C-D20A25CC27E2}"/>
              </a:ext>
            </a:extLst>
          </p:cNvPr>
          <p:cNvSpPr>
            <a:spLocks noGrp="1"/>
          </p:cNvSpPr>
          <p:nvPr>
            <p:ph idx="1"/>
          </p:nvPr>
        </p:nvSpPr>
        <p:spPr>
          <a:xfrm>
            <a:off x="1179226" y="3092970"/>
            <a:ext cx="9833548" cy="3603252"/>
          </a:xfrm>
        </p:spPr>
        <p:txBody>
          <a:bodyPr>
            <a:noAutofit/>
          </a:bodyPr>
          <a:lstStyle/>
          <a:p>
            <a:r>
              <a:rPr lang="en-US" sz="2400" dirty="0">
                <a:solidFill>
                  <a:srgbClr val="000000"/>
                </a:solidFill>
              </a:rPr>
              <a:t> In 2015, .7% of ED visits were classified as immediate, 7.4% as emergent, and 29.8 as urgent ; the remaining 61.2% were either </a:t>
            </a:r>
            <a:r>
              <a:rPr lang="en-US" sz="2400" dirty="0" err="1">
                <a:solidFill>
                  <a:srgbClr val="000000"/>
                </a:solidFill>
              </a:rPr>
              <a:t>semiurgent</a:t>
            </a:r>
            <a:r>
              <a:rPr lang="en-US" sz="2400" dirty="0">
                <a:solidFill>
                  <a:srgbClr val="000000"/>
                </a:solidFill>
              </a:rPr>
              <a:t>, nonurgent, not triaged, or unknown (CDC, 2017). </a:t>
            </a:r>
          </a:p>
          <a:p>
            <a:endParaRPr lang="en-US" sz="2400" dirty="0">
              <a:solidFill>
                <a:srgbClr val="000000"/>
              </a:solidFill>
            </a:endParaRPr>
          </a:p>
          <a:p>
            <a:r>
              <a:rPr lang="en-US" sz="2400" dirty="0">
                <a:solidFill>
                  <a:srgbClr val="000000"/>
                </a:solidFill>
              </a:rPr>
              <a:t>Urgent care is used for illness or conditions that are serious enough for a reasonable person to seek care right away but not so severe as to require ED care</a:t>
            </a:r>
          </a:p>
          <a:p>
            <a:r>
              <a:rPr lang="en-US" sz="2400" dirty="0">
                <a:solidFill>
                  <a:srgbClr val="000000"/>
                </a:solidFill>
              </a:rPr>
              <a:t>It is considered </a:t>
            </a:r>
            <a:r>
              <a:rPr lang="en-US" sz="2400" b="1" dirty="0">
                <a:solidFill>
                  <a:srgbClr val="000000"/>
                </a:solidFill>
              </a:rPr>
              <a:t>ambulatory care, </a:t>
            </a:r>
            <a:r>
              <a:rPr lang="en-US" sz="2400" dirty="0">
                <a:solidFill>
                  <a:srgbClr val="000000"/>
                </a:solidFill>
              </a:rPr>
              <a:t>which means that the person in need of care can walk (or ambulate) into the facility </a:t>
            </a:r>
            <a:endParaRPr lang="en-US" sz="2400" b="1" dirty="0">
              <a:solidFill>
                <a:srgbClr val="000000"/>
              </a:solidFill>
            </a:endParaRPr>
          </a:p>
        </p:txBody>
      </p:sp>
    </p:spTree>
    <p:extLst>
      <p:ext uri="{BB962C8B-B14F-4D97-AF65-F5344CB8AC3E}">
        <p14:creationId xmlns:p14="http://schemas.microsoft.com/office/powerpoint/2010/main" val="11585902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04038F55-FD45-4B0E-B9F2-61F65EF6332A}"/>
              </a:ext>
            </a:extLst>
          </p:cNvPr>
          <p:cNvSpPr>
            <a:spLocks noGrp="1"/>
          </p:cNvSpPr>
          <p:nvPr>
            <p:ph type="title"/>
          </p:nvPr>
        </p:nvSpPr>
        <p:spPr>
          <a:xfrm>
            <a:off x="640079" y="2053641"/>
            <a:ext cx="3669161" cy="2760098"/>
          </a:xfrm>
        </p:spPr>
        <p:txBody>
          <a:bodyPr>
            <a:normAutofit/>
          </a:bodyPr>
          <a:lstStyle/>
          <a:p>
            <a:r>
              <a:rPr lang="en-US">
                <a:solidFill>
                  <a:srgbClr val="FFFFFF"/>
                </a:solidFill>
              </a:rPr>
              <a:t>Emergency and Urgent Care </a:t>
            </a:r>
          </a:p>
        </p:txBody>
      </p:sp>
      <p:sp>
        <p:nvSpPr>
          <p:cNvPr id="3" name="Content Placeholder 2">
            <a:extLst>
              <a:ext uri="{FF2B5EF4-FFF2-40B4-BE49-F238E27FC236}">
                <a16:creationId xmlns:a16="http://schemas.microsoft.com/office/drawing/2014/main" id="{12B1B5A4-A4A5-453E-ADD7-E6F95333AAFB}"/>
              </a:ext>
            </a:extLst>
          </p:cNvPr>
          <p:cNvSpPr>
            <a:spLocks noGrp="1"/>
          </p:cNvSpPr>
          <p:nvPr>
            <p:ph idx="1"/>
          </p:nvPr>
        </p:nvSpPr>
        <p:spPr>
          <a:xfrm>
            <a:off x="6090574" y="801866"/>
            <a:ext cx="5306084" cy="5230634"/>
          </a:xfrm>
        </p:spPr>
        <p:txBody>
          <a:bodyPr anchor="ctr">
            <a:normAutofit/>
          </a:bodyPr>
          <a:lstStyle/>
          <a:p>
            <a:r>
              <a:rPr lang="en-US" sz="2400" dirty="0">
                <a:solidFill>
                  <a:srgbClr val="000000"/>
                </a:solidFill>
              </a:rPr>
              <a:t>A patient in need of “ambulatory” care may need some assistance entering the facility , depending on the nature of the illness or injury </a:t>
            </a:r>
          </a:p>
          <a:p>
            <a:endParaRPr lang="en-US" sz="2400" dirty="0">
              <a:solidFill>
                <a:srgbClr val="000000"/>
              </a:solidFill>
            </a:endParaRPr>
          </a:p>
          <a:p>
            <a:r>
              <a:rPr lang="en-US" sz="2400" dirty="0">
                <a:solidFill>
                  <a:srgbClr val="000000"/>
                </a:solidFill>
              </a:rPr>
              <a:t>Let’s take a look at the misuse of emergency care:</a:t>
            </a:r>
          </a:p>
          <a:p>
            <a:pPr marL="457200" lvl="1" indent="0">
              <a:buNone/>
            </a:pPr>
            <a:r>
              <a:rPr lang="en-US" dirty="0">
                <a:solidFill>
                  <a:srgbClr val="000000"/>
                </a:solidFill>
                <a:hlinkClick r:id="rId3"/>
              </a:rPr>
              <a:t>https://www.youtube.com/watch?v=oX97xiFWVGI</a:t>
            </a:r>
            <a:endParaRPr lang="en-US" dirty="0">
              <a:solidFill>
                <a:srgbClr val="000000"/>
              </a:solidFill>
            </a:endParaRPr>
          </a:p>
        </p:txBody>
      </p:sp>
    </p:spTree>
    <p:extLst>
      <p:ext uri="{BB962C8B-B14F-4D97-AF65-F5344CB8AC3E}">
        <p14:creationId xmlns:p14="http://schemas.microsoft.com/office/powerpoint/2010/main" val="301488310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15EE15-C08F-4241-92BA-ACB972A655AF}"/>
              </a:ext>
            </a:extLst>
          </p:cNvPr>
          <p:cNvSpPr>
            <a:spLocks noGrp="1"/>
          </p:cNvSpPr>
          <p:nvPr>
            <p:ph type="title"/>
          </p:nvPr>
        </p:nvSpPr>
        <p:spPr>
          <a:xfrm>
            <a:off x="1136428" y="627564"/>
            <a:ext cx="7474172" cy="1325563"/>
          </a:xfrm>
        </p:spPr>
        <p:txBody>
          <a:bodyPr>
            <a:normAutofit/>
          </a:bodyPr>
          <a:lstStyle/>
          <a:p>
            <a:r>
              <a:rPr lang="en-US" dirty="0"/>
              <a:t>Long-Term Care</a:t>
            </a:r>
          </a:p>
        </p:txBody>
      </p:sp>
      <p:sp>
        <p:nvSpPr>
          <p:cNvPr id="3" name="Content Placeholder 2">
            <a:extLst>
              <a:ext uri="{FF2B5EF4-FFF2-40B4-BE49-F238E27FC236}">
                <a16:creationId xmlns:a16="http://schemas.microsoft.com/office/drawing/2014/main" id="{A33F357C-ABCB-48C7-8B8C-DE996333C26B}"/>
              </a:ext>
            </a:extLst>
          </p:cNvPr>
          <p:cNvSpPr>
            <a:spLocks noGrp="1"/>
          </p:cNvSpPr>
          <p:nvPr>
            <p:ph idx="1"/>
          </p:nvPr>
        </p:nvSpPr>
        <p:spPr>
          <a:xfrm>
            <a:off x="1136429" y="2278173"/>
            <a:ext cx="6467867" cy="3450613"/>
          </a:xfrm>
        </p:spPr>
        <p:txBody>
          <a:bodyPr anchor="ctr">
            <a:normAutofit/>
          </a:bodyPr>
          <a:lstStyle/>
          <a:p>
            <a:r>
              <a:rPr lang="en-US" sz="2200"/>
              <a:t>Encompasses a range of services and support provided to meet personal care needs on a long-term basis, most of which is not medical care</a:t>
            </a:r>
          </a:p>
          <a:p>
            <a:r>
              <a:rPr lang="en-US" sz="2200"/>
              <a:t>Often used to provide assistance with </a:t>
            </a:r>
            <a:r>
              <a:rPr lang="en-US" sz="2200" i="1"/>
              <a:t>activities of daily living (IADLs), </a:t>
            </a:r>
            <a:r>
              <a:rPr lang="en-US" sz="2200"/>
              <a:t>which are everyday tasks such as housework, taking medication, preparing meals, shopping, and responding to emergency alerts, among others </a:t>
            </a:r>
          </a:p>
          <a:p>
            <a:r>
              <a:rPr lang="en-US" sz="2200"/>
              <a:t>The duration and level of long-term care needed by individuals vary and often change overtime </a:t>
            </a:r>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Doctor">
            <a:extLst>
              <a:ext uri="{FF2B5EF4-FFF2-40B4-BE49-F238E27FC236}">
                <a16:creationId xmlns:a16="http://schemas.microsoft.com/office/drawing/2014/main" id="{D1D59665-8087-468C-BC53-BA27D23ACD6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9413987" y="2857501"/>
            <a:ext cx="1142998" cy="1142998"/>
          </a:xfrm>
          <a:prstGeom prst="rect">
            <a:avLst/>
          </a:prstGeom>
        </p:spPr>
      </p:pic>
    </p:spTree>
    <p:extLst>
      <p:ext uri="{BB962C8B-B14F-4D97-AF65-F5344CB8AC3E}">
        <p14:creationId xmlns:p14="http://schemas.microsoft.com/office/powerpoint/2010/main" val="6900389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6E9D9E-D541-4264-A669-844F6BDB3587}"/>
              </a:ext>
            </a:extLst>
          </p:cNvPr>
          <p:cNvSpPr>
            <a:spLocks noGrp="1"/>
          </p:cNvSpPr>
          <p:nvPr>
            <p:ph type="title"/>
          </p:nvPr>
        </p:nvSpPr>
        <p:spPr/>
        <p:txBody>
          <a:bodyPr/>
          <a:lstStyle/>
          <a:p>
            <a:r>
              <a:rPr lang="en-US" dirty="0"/>
              <a:t>Long Term Care Organizations </a:t>
            </a:r>
          </a:p>
        </p:txBody>
      </p:sp>
      <p:sp>
        <p:nvSpPr>
          <p:cNvPr id="3" name="Content Placeholder 2">
            <a:extLst>
              <a:ext uri="{FF2B5EF4-FFF2-40B4-BE49-F238E27FC236}">
                <a16:creationId xmlns:a16="http://schemas.microsoft.com/office/drawing/2014/main" id="{C651D8EF-E155-4981-94AF-999ED0DE75B1}"/>
              </a:ext>
            </a:extLst>
          </p:cNvPr>
          <p:cNvSpPr>
            <a:spLocks noGrp="1"/>
          </p:cNvSpPr>
          <p:nvPr>
            <p:ph idx="1"/>
          </p:nvPr>
        </p:nvSpPr>
        <p:spPr/>
        <p:txBody>
          <a:bodyPr/>
          <a:lstStyle/>
          <a:p>
            <a:r>
              <a:rPr lang="en-US" dirty="0"/>
              <a:t>Independent living facilities  </a:t>
            </a:r>
          </a:p>
          <a:p>
            <a:r>
              <a:rPr lang="en-US" dirty="0"/>
              <a:t>Assisted living facilities </a:t>
            </a:r>
          </a:p>
          <a:p>
            <a:r>
              <a:rPr lang="en-US" dirty="0"/>
              <a:t>Skilled nursing facilities </a:t>
            </a:r>
          </a:p>
          <a:p>
            <a:endParaRPr lang="en-US" dirty="0"/>
          </a:p>
        </p:txBody>
      </p:sp>
    </p:spTree>
    <p:extLst>
      <p:ext uri="{BB962C8B-B14F-4D97-AF65-F5344CB8AC3E}">
        <p14:creationId xmlns:p14="http://schemas.microsoft.com/office/powerpoint/2010/main" val="48076326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1F01F2-913D-4776-A411-0DA691A20970}"/>
              </a:ext>
            </a:extLst>
          </p:cNvPr>
          <p:cNvSpPr>
            <a:spLocks noGrp="1"/>
          </p:cNvSpPr>
          <p:nvPr>
            <p:ph type="title"/>
          </p:nvPr>
        </p:nvSpPr>
        <p:spPr/>
        <p:txBody>
          <a:bodyPr/>
          <a:lstStyle/>
          <a:p>
            <a:r>
              <a:rPr lang="en-US" dirty="0"/>
              <a:t>LTC: Independent Living Facilities </a:t>
            </a:r>
          </a:p>
        </p:txBody>
      </p:sp>
      <p:sp>
        <p:nvSpPr>
          <p:cNvPr id="3" name="Content Placeholder 2">
            <a:extLst>
              <a:ext uri="{FF2B5EF4-FFF2-40B4-BE49-F238E27FC236}">
                <a16:creationId xmlns:a16="http://schemas.microsoft.com/office/drawing/2014/main" id="{10C33D43-E442-41DD-8A31-EEFB1E126003}"/>
              </a:ext>
            </a:extLst>
          </p:cNvPr>
          <p:cNvSpPr>
            <a:spLocks noGrp="1"/>
          </p:cNvSpPr>
          <p:nvPr>
            <p:ph idx="1"/>
          </p:nvPr>
        </p:nvSpPr>
        <p:spPr/>
        <p:txBody>
          <a:bodyPr>
            <a:normAutofit lnSpcReduction="10000"/>
          </a:bodyPr>
          <a:lstStyle/>
          <a:p>
            <a:r>
              <a:rPr lang="en-US" dirty="0"/>
              <a:t>Multiunit housing developments that may provide support services including meals, transportation, housekeeping, and social activities</a:t>
            </a:r>
          </a:p>
          <a:p>
            <a:endParaRPr lang="en-US" dirty="0"/>
          </a:p>
          <a:p>
            <a:r>
              <a:rPr lang="en-US" dirty="0"/>
              <a:t>Sometimes operated as part of a continuing care retirement community, which provides a full range of LTCFs and other services-an assisted living facility and a skilled nursing facility </a:t>
            </a:r>
          </a:p>
          <a:p>
            <a:endParaRPr lang="en-US" dirty="0"/>
          </a:p>
          <a:p>
            <a:r>
              <a:rPr lang="en-US" dirty="0"/>
              <a:t>This arrangement enables seniors to make a transition into a residence that meets their physical needs as they begin to require more medical assistance </a:t>
            </a:r>
          </a:p>
        </p:txBody>
      </p:sp>
    </p:spTree>
    <p:extLst>
      <p:ext uri="{BB962C8B-B14F-4D97-AF65-F5344CB8AC3E}">
        <p14:creationId xmlns:p14="http://schemas.microsoft.com/office/powerpoint/2010/main" val="413707072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ED75C1-21DE-4F89-89D4-7F50D5031725}"/>
              </a:ext>
            </a:extLst>
          </p:cNvPr>
          <p:cNvSpPr>
            <a:spLocks noGrp="1"/>
          </p:cNvSpPr>
          <p:nvPr>
            <p:ph type="title"/>
          </p:nvPr>
        </p:nvSpPr>
        <p:spPr/>
        <p:txBody>
          <a:bodyPr/>
          <a:lstStyle/>
          <a:p>
            <a:r>
              <a:rPr lang="en-US" dirty="0"/>
              <a:t>LTC: Assisted Living Facilities </a:t>
            </a:r>
          </a:p>
        </p:txBody>
      </p:sp>
      <p:sp>
        <p:nvSpPr>
          <p:cNvPr id="3" name="Content Placeholder 2">
            <a:extLst>
              <a:ext uri="{FF2B5EF4-FFF2-40B4-BE49-F238E27FC236}">
                <a16:creationId xmlns:a16="http://schemas.microsoft.com/office/drawing/2014/main" id="{D068676A-C716-429F-AFA5-B39DD94FBCF9}"/>
              </a:ext>
            </a:extLst>
          </p:cNvPr>
          <p:cNvSpPr>
            <a:spLocks noGrp="1"/>
          </p:cNvSpPr>
          <p:nvPr>
            <p:ph idx="1"/>
          </p:nvPr>
        </p:nvSpPr>
        <p:spPr/>
        <p:txBody>
          <a:bodyPr/>
          <a:lstStyle/>
          <a:p>
            <a:r>
              <a:rPr lang="en-US" dirty="0"/>
              <a:t>Available for individuals who are basically able to care for themselves but may need some assistance with some daily activities </a:t>
            </a:r>
          </a:p>
          <a:p>
            <a:endParaRPr lang="en-US" dirty="0"/>
          </a:p>
          <a:p>
            <a:r>
              <a:rPr lang="en-US" dirty="0"/>
              <a:t>Assisted living facilities are residential facilities that provide services that may include meals, laundry, housekeeping, medications reminders, and assistance with ADLs and IADLs </a:t>
            </a:r>
          </a:p>
        </p:txBody>
      </p:sp>
    </p:spTree>
    <p:extLst>
      <p:ext uri="{BB962C8B-B14F-4D97-AF65-F5344CB8AC3E}">
        <p14:creationId xmlns:p14="http://schemas.microsoft.com/office/powerpoint/2010/main" val="349229924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15F95E-5F88-4CC2-97F4-9F507D2CC59C}"/>
              </a:ext>
            </a:extLst>
          </p:cNvPr>
          <p:cNvSpPr>
            <a:spLocks noGrp="1"/>
          </p:cNvSpPr>
          <p:nvPr>
            <p:ph type="title"/>
          </p:nvPr>
        </p:nvSpPr>
        <p:spPr/>
        <p:txBody>
          <a:bodyPr/>
          <a:lstStyle/>
          <a:p>
            <a:r>
              <a:rPr lang="en-US" dirty="0"/>
              <a:t>LTC: Skilled Nursing Facilities </a:t>
            </a:r>
          </a:p>
        </p:txBody>
      </p:sp>
      <p:sp>
        <p:nvSpPr>
          <p:cNvPr id="3" name="Content Placeholder 2">
            <a:extLst>
              <a:ext uri="{FF2B5EF4-FFF2-40B4-BE49-F238E27FC236}">
                <a16:creationId xmlns:a16="http://schemas.microsoft.com/office/drawing/2014/main" id="{9E863E6E-987F-4BF9-85F5-C7CD5E5EDA77}"/>
              </a:ext>
            </a:extLst>
          </p:cNvPr>
          <p:cNvSpPr>
            <a:spLocks noGrp="1"/>
          </p:cNvSpPr>
          <p:nvPr>
            <p:ph idx="1"/>
          </p:nvPr>
        </p:nvSpPr>
        <p:spPr/>
        <p:txBody>
          <a:bodyPr/>
          <a:lstStyle/>
          <a:p>
            <a:r>
              <a:rPr lang="en-US" dirty="0"/>
              <a:t>A facility licensed by the state in which it operates to provide 24-hour nursing care, room and board and activities for convalescent residents and residents with chronic or long-term illnesses or conditions </a:t>
            </a:r>
          </a:p>
          <a:p>
            <a:r>
              <a:rPr lang="en-US" dirty="0"/>
              <a:t>Regular medical supervision and rehabilitation services must be available </a:t>
            </a:r>
          </a:p>
          <a:p>
            <a:r>
              <a:rPr lang="en-US" dirty="0"/>
              <a:t>Facilities are staffed by health care professionals including a physician as a medical director, registered nurses (RNs), licensed practical nurses (LPNs), and trained nursing assistants </a:t>
            </a:r>
          </a:p>
        </p:txBody>
      </p:sp>
    </p:spTree>
    <p:extLst>
      <p:ext uri="{BB962C8B-B14F-4D97-AF65-F5344CB8AC3E}">
        <p14:creationId xmlns:p14="http://schemas.microsoft.com/office/powerpoint/2010/main" val="11884774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94F857-214E-4A61-8B5D-7BE1B26A4359}"/>
              </a:ext>
            </a:extLst>
          </p:cNvPr>
          <p:cNvSpPr>
            <a:spLocks noGrp="1"/>
          </p:cNvSpPr>
          <p:nvPr>
            <p:ph type="title"/>
          </p:nvPr>
        </p:nvSpPr>
        <p:spPr/>
        <p:txBody>
          <a:bodyPr/>
          <a:lstStyle/>
          <a:p>
            <a:r>
              <a:rPr lang="en-US" dirty="0"/>
              <a:t>Rehabilitation Agencies</a:t>
            </a:r>
          </a:p>
        </p:txBody>
      </p:sp>
      <p:sp>
        <p:nvSpPr>
          <p:cNvPr id="3" name="Content Placeholder 2">
            <a:extLst>
              <a:ext uri="{FF2B5EF4-FFF2-40B4-BE49-F238E27FC236}">
                <a16:creationId xmlns:a16="http://schemas.microsoft.com/office/drawing/2014/main" id="{71A99870-D9E8-4211-B369-ACA5655A13C3}"/>
              </a:ext>
            </a:extLst>
          </p:cNvPr>
          <p:cNvSpPr>
            <a:spLocks noGrp="1"/>
          </p:cNvSpPr>
          <p:nvPr>
            <p:ph idx="1"/>
          </p:nvPr>
        </p:nvSpPr>
        <p:spPr/>
        <p:txBody>
          <a:bodyPr>
            <a:normAutofit lnSpcReduction="10000"/>
          </a:bodyPr>
          <a:lstStyle/>
          <a:p>
            <a:r>
              <a:rPr lang="en-US" dirty="0"/>
              <a:t>Organizations that provide integrated, multidisciplinary programs designed to upgrade the physical functions of handicapped and disabled individuals through a specialized team of rehabilitation personnel </a:t>
            </a:r>
          </a:p>
          <a:p>
            <a:endParaRPr lang="en-US" dirty="0"/>
          </a:p>
          <a:p>
            <a:r>
              <a:rPr lang="en-US" b="1" i="1" dirty="0"/>
              <a:t>Rehabilitation clinics: </a:t>
            </a:r>
            <a:r>
              <a:rPr lang="en-US" dirty="0"/>
              <a:t>created primarily to provide outpatient rehabilitative services by physicians. To meet the definition of a clinic, medical services must be provided by a group of three or more physicians </a:t>
            </a:r>
            <a:r>
              <a:rPr lang="en-US"/>
              <a:t>practicing </a:t>
            </a:r>
            <a:r>
              <a:rPr lang="en-US" smtClean="0"/>
              <a:t>rehabilitation </a:t>
            </a:r>
            <a:r>
              <a:rPr lang="en-US" dirty="0"/>
              <a:t>medicine together and a physician must be present in the facility at all times during the hours of operation to perform medical services </a:t>
            </a:r>
            <a:r>
              <a:rPr lang="en-US" b="1" i="1" dirty="0"/>
              <a:t> </a:t>
            </a:r>
          </a:p>
        </p:txBody>
      </p:sp>
    </p:spTree>
    <p:extLst>
      <p:ext uri="{BB962C8B-B14F-4D97-AF65-F5344CB8AC3E}">
        <p14:creationId xmlns:p14="http://schemas.microsoft.com/office/powerpoint/2010/main" val="43885255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FC85CD-151C-450B-8EA1-B7B393A6223D}"/>
              </a:ext>
            </a:extLst>
          </p:cNvPr>
          <p:cNvSpPr>
            <a:spLocks noGrp="1"/>
          </p:cNvSpPr>
          <p:nvPr>
            <p:ph type="title"/>
          </p:nvPr>
        </p:nvSpPr>
        <p:spPr/>
        <p:txBody>
          <a:bodyPr/>
          <a:lstStyle/>
          <a:p>
            <a:r>
              <a:rPr lang="en-US" dirty="0"/>
              <a:t>Integrated Delivery Systems </a:t>
            </a:r>
          </a:p>
        </p:txBody>
      </p:sp>
      <p:sp>
        <p:nvSpPr>
          <p:cNvPr id="3" name="Content Placeholder 2">
            <a:extLst>
              <a:ext uri="{FF2B5EF4-FFF2-40B4-BE49-F238E27FC236}">
                <a16:creationId xmlns:a16="http://schemas.microsoft.com/office/drawing/2014/main" id="{854E038B-EBE8-461A-B5A9-260029D0206D}"/>
              </a:ext>
            </a:extLst>
          </p:cNvPr>
          <p:cNvSpPr>
            <a:spLocks noGrp="1"/>
          </p:cNvSpPr>
          <p:nvPr>
            <p:ph idx="1"/>
          </p:nvPr>
        </p:nvSpPr>
        <p:spPr/>
        <p:txBody>
          <a:bodyPr>
            <a:normAutofit lnSpcReduction="10000"/>
          </a:bodyPr>
          <a:lstStyle/>
          <a:p>
            <a:r>
              <a:rPr lang="en-US" dirty="0"/>
              <a:t>A collaborative network of providers who work together in a coordinated fashion to provide a continuum of care to a particular patient population or community; goal is to provide </a:t>
            </a:r>
            <a:r>
              <a:rPr lang="en-US" b="1" i="1" dirty="0"/>
              <a:t>continuity of care for the patient </a:t>
            </a:r>
          </a:p>
          <a:p>
            <a:endParaRPr lang="en-US" dirty="0"/>
          </a:p>
          <a:p>
            <a:r>
              <a:rPr lang="en-US" dirty="0"/>
              <a:t>Two types of integration: horizontal and vertical are used to create an IDS </a:t>
            </a:r>
          </a:p>
          <a:p>
            <a:pPr lvl="1"/>
            <a:r>
              <a:rPr lang="en-US" dirty="0"/>
              <a:t>Horizontal integration involves linking organizations that provide the same level of care, such as a multispecialty group practice</a:t>
            </a:r>
          </a:p>
          <a:p>
            <a:pPr lvl="1"/>
            <a:r>
              <a:rPr lang="en-US" dirty="0"/>
              <a:t>Vertical integration involves linking organizations that provide different levels of care, for example, preventive, primary, secondary, tertiary, and long-term care </a:t>
            </a:r>
          </a:p>
          <a:p>
            <a:endParaRPr lang="en-US" dirty="0"/>
          </a:p>
          <a:p>
            <a:pPr marL="457200" lvl="1" indent="0">
              <a:buNone/>
            </a:pPr>
            <a:endParaRPr lang="en-US" dirty="0"/>
          </a:p>
        </p:txBody>
      </p:sp>
    </p:spTree>
    <p:extLst>
      <p:ext uri="{BB962C8B-B14F-4D97-AF65-F5344CB8AC3E}">
        <p14:creationId xmlns:p14="http://schemas.microsoft.com/office/powerpoint/2010/main" val="229182149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D586A2-1E26-4260-8C17-51D433F31926}"/>
              </a:ext>
            </a:extLst>
          </p:cNvPr>
          <p:cNvSpPr>
            <a:spLocks noGrp="1"/>
          </p:cNvSpPr>
          <p:nvPr>
            <p:ph type="title"/>
          </p:nvPr>
        </p:nvSpPr>
        <p:spPr/>
        <p:txBody>
          <a:bodyPr/>
          <a:lstStyle/>
          <a:p>
            <a:r>
              <a:rPr lang="en-US" dirty="0"/>
              <a:t>Future of the Delivery System </a:t>
            </a:r>
          </a:p>
        </p:txBody>
      </p:sp>
      <p:sp>
        <p:nvSpPr>
          <p:cNvPr id="3" name="Content Placeholder 2">
            <a:extLst>
              <a:ext uri="{FF2B5EF4-FFF2-40B4-BE49-F238E27FC236}">
                <a16:creationId xmlns:a16="http://schemas.microsoft.com/office/drawing/2014/main" id="{93C6F846-77BA-4702-9254-149327F63EDE}"/>
              </a:ext>
            </a:extLst>
          </p:cNvPr>
          <p:cNvSpPr>
            <a:spLocks noGrp="1"/>
          </p:cNvSpPr>
          <p:nvPr>
            <p:ph idx="1"/>
          </p:nvPr>
        </p:nvSpPr>
        <p:spPr/>
        <p:txBody>
          <a:bodyPr/>
          <a:lstStyle/>
          <a:p>
            <a:r>
              <a:rPr lang="en-US" dirty="0"/>
              <a:t>Patient-centered medical homes </a:t>
            </a:r>
          </a:p>
          <a:p>
            <a:pPr lvl="1"/>
            <a:r>
              <a:rPr lang="en-US" dirty="0"/>
              <a:t>Emphasizes communication and care coordination </a:t>
            </a:r>
          </a:p>
          <a:p>
            <a:pPr lvl="1"/>
            <a:r>
              <a:rPr lang="en-US" dirty="0"/>
              <a:t>Patient centeredness is an important goal of PCMHs </a:t>
            </a:r>
          </a:p>
          <a:p>
            <a:pPr lvl="1"/>
            <a:r>
              <a:rPr lang="en-US" dirty="0"/>
              <a:t>Evidence suggests that the PCMH is effective at improving health care quality and reducing costs </a:t>
            </a:r>
          </a:p>
          <a:p>
            <a:pPr lvl="1"/>
            <a:r>
              <a:rPr lang="en-US" dirty="0"/>
              <a:t>Health homes were created by the ACA to give states an options </a:t>
            </a:r>
            <a:r>
              <a:rPr lang="en-US"/>
              <a:t>for </a:t>
            </a:r>
            <a:r>
              <a:rPr lang="en-US" smtClean="0"/>
              <a:t>providing </a:t>
            </a:r>
            <a:r>
              <a:rPr lang="en-US" dirty="0"/>
              <a:t>patient-centered, medical home-type services to Medicaid beneficiaries suffering from severe or multiple chronic conditions </a:t>
            </a:r>
          </a:p>
          <a:p>
            <a:pPr lvl="1"/>
            <a:r>
              <a:rPr lang="en-US" dirty="0"/>
              <a:t>Medicaid beneficiaries with at least 2 chronic conditions, one chronic condition and high risk for another, or a serious mental health condition are eligible for health home services </a:t>
            </a:r>
          </a:p>
          <a:p>
            <a:pPr lvl="1"/>
            <a:endParaRPr lang="en-US" dirty="0"/>
          </a:p>
        </p:txBody>
      </p:sp>
    </p:spTree>
    <p:extLst>
      <p:ext uri="{BB962C8B-B14F-4D97-AF65-F5344CB8AC3E}">
        <p14:creationId xmlns:p14="http://schemas.microsoft.com/office/powerpoint/2010/main" val="35243154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B32F969-5715-448E-AF77-50003CE287A4}"/>
              </a:ext>
            </a:extLst>
          </p:cNvPr>
          <p:cNvSpPr>
            <a:spLocks noGrp="1"/>
          </p:cNvSpPr>
          <p:nvPr>
            <p:ph type="title"/>
          </p:nvPr>
        </p:nvSpPr>
        <p:spPr>
          <a:xfrm>
            <a:off x="838200" y="963877"/>
            <a:ext cx="3494362" cy="4930246"/>
          </a:xfrm>
        </p:spPr>
        <p:txBody>
          <a:bodyPr>
            <a:normAutofit/>
          </a:bodyPr>
          <a:lstStyle/>
          <a:p>
            <a:pPr algn="r"/>
            <a:r>
              <a:rPr lang="en-US">
                <a:solidFill>
                  <a:schemeClr val="accent1"/>
                </a:solidFill>
              </a:rPr>
              <a:t>Introduction </a:t>
            </a: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A03C7B0C-2C97-4A4E-9DF2-A419153583E2}"/>
              </a:ext>
            </a:extLst>
          </p:cNvPr>
          <p:cNvSpPr>
            <a:spLocks noGrp="1"/>
          </p:cNvSpPr>
          <p:nvPr>
            <p:ph idx="1"/>
          </p:nvPr>
        </p:nvSpPr>
        <p:spPr>
          <a:xfrm>
            <a:off x="4976031" y="963877"/>
            <a:ext cx="6377769" cy="4930246"/>
          </a:xfrm>
        </p:spPr>
        <p:txBody>
          <a:bodyPr anchor="ctr">
            <a:normAutofit/>
          </a:bodyPr>
          <a:lstStyle/>
          <a:p>
            <a:r>
              <a:rPr lang="en-US" sz="2400" dirty="0"/>
              <a:t>Unlike many other countries, the U.S. has no central governmental agency to control the delivery of health care </a:t>
            </a:r>
          </a:p>
          <a:p>
            <a:r>
              <a:rPr lang="en-US" sz="2400" dirty="0"/>
              <a:t>Despite this fact, delivery is heavily influenced through health care legislation and the government’s role as a major purchaser of health care services through Medicare, Medicaid, and other public programs </a:t>
            </a:r>
          </a:p>
          <a:p>
            <a:r>
              <a:rPr lang="en-US" sz="2400" dirty="0"/>
              <a:t>Continuum of care in the U.S. encompasses services focused on both the prevention and treatment of medical conditions and diseases as well as end-of-life care</a:t>
            </a:r>
          </a:p>
        </p:txBody>
      </p:sp>
    </p:spTree>
    <p:extLst>
      <p:ext uri="{BB962C8B-B14F-4D97-AF65-F5344CB8AC3E}">
        <p14:creationId xmlns:p14="http://schemas.microsoft.com/office/powerpoint/2010/main" val="29485273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05F31F-2072-4F3E-B4DD-F015594950A9}"/>
              </a:ext>
            </a:extLst>
          </p:cNvPr>
          <p:cNvSpPr>
            <a:spLocks noGrp="1"/>
          </p:cNvSpPr>
          <p:nvPr>
            <p:ph type="title"/>
          </p:nvPr>
        </p:nvSpPr>
        <p:spPr/>
        <p:txBody>
          <a:bodyPr/>
          <a:lstStyle/>
          <a:p>
            <a:r>
              <a:rPr lang="en-US" dirty="0"/>
              <a:t>Future of the Delivery System </a:t>
            </a:r>
          </a:p>
        </p:txBody>
      </p:sp>
      <p:sp>
        <p:nvSpPr>
          <p:cNvPr id="3" name="Content Placeholder 2">
            <a:extLst>
              <a:ext uri="{FF2B5EF4-FFF2-40B4-BE49-F238E27FC236}">
                <a16:creationId xmlns:a16="http://schemas.microsoft.com/office/drawing/2014/main" id="{E5865943-760F-49BC-96F7-436FF17E6EEA}"/>
              </a:ext>
            </a:extLst>
          </p:cNvPr>
          <p:cNvSpPr>
            <a:spLocks noGrp="1"/>
          </p:cNvSpPr>
          <p:nvPr>
            <p:ph idx="1"/>
          </p:nvPr>
        </p:nvSpPr>
        <p:spPr/>
        <p:txBody>
          <a:bodyPr/>
          <a:lstStyle/>
          <a:p>
            <a:pPr marL="0" indent="0">
              <a:buNone/>
            </a:pPr>
            <a:r>
              <a:rPr lang="en-US" dirty="0"/>
              <a:t>Accountable care organizations </a:t>
            </a:r>
          </a:p>
          <a:p>
            <a:r>
              <a:rPr lang="en-US" dirty="0"/>
              <a:t>Groups of providers that share responsibility and financial accountability for providing high-quality coordinated care to Medicare patients</a:t>
            </a:r>
          </a:p>
          <a:p>
            <a:r>
              <a:rPr lang="en-US" dirty="0"/>
              <a:t>The goal of ACOs is to ensure that patients get the right care at the right time in the most efficient way </a:t>
            </a:r>
          </a:p>
          <a:p>
            <a:endParaRPr lang="en-US" dirty="0"/>
          </a:p>
          <a:p>
            <a:r>
              <a:rPr lang="en-US" dirty="0"/>
              <a:t>Centered around primary care providers  and high level of care coordination </a:t>
            </a:r>
          </a:p>
        </p:txBody>
      </p:sp>
    </p:spTree>
    <p:extLst>
      <p:ext uri="{BB962C8B-B14F-4D97-AF65-F5344CB8AC3E}">
        <p14:creationId xmlns:p14="http://schemas.microsoft.com/office/powerpoint/2010/main" val="380643721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53532A-706D-4BCA-BE66-717D31392E82}"/>
              </a:ext>
            </a:extLst>
          </p:cNvPr>
          <p:cNvSpPr>
            <a:spLocks noGrp="1"/>
          </p:cNvSpPr>
          <p:nvPr>
            <p:ph type="title"/>
          </p:nvPr>
        </p:nvSpPr>
        <p:spPr/>
        <p:txBody>
          <a:bodyPr/>
          <a:lstStyle/>
          <a:p>
            <a:r>
              <a:rPr lang="en-US" dirty="0"/>
              <a:t>Future of the Delivery System </a:t>
            </a:r>
          </a:p>
        </p:txBody>
      </p:sp>
      <p:sp>
        <p:nvSpPr>
          <p:cNvPr id="3" name="Content Placeholder 2">
            <a:extLst>
              <a:ext uri="{FF2B5EF4-FFF2-40B4-BE49-F238E27FC236}">
                <a16:creationId xmlns:a16="http://schemas.microsoft.com/office/drawing/2014/main" id="{CBFA9FB0-0998-44CF-9BDD-0DBE5D2486A1}"/>
              </a:ext>
            </a:extLst>
          </p:cNvPr>
          <p:cNvSpPr>
            <a:spLocks noGrp="1"/>
          </p:cNvSpPr>
          <p:nvPr>
            <p:ph idx="1"/>
          </p:nvPr>
        </p:nvSpPr>
        <p:spPr/>
        <p:txBody>
          <a:bodyPr>
            <a:normAutofit lnSpcReduction="10000"/>
          </a:bodyPr>
          <a:lstStyle/>
          <a:p>
            <a:pPr marL="0" indent="0">
              <a:buNone/>
            </a:pPr>
            <a:r>
              <a:rPr lang="en-US" dirty="0"/>
              <a:t>Community Based Solutions </a:t>
            </a:r>
          </a:p>
          <a:p>
            <a:r>
              <a:rPr lang="en-US" dirty="0"/>
              <a:t>Social needs of individuals play an important role in contributing to health </a:t>
            </a:r>
          </a:p>
          <a:p>
            <a:r>
              <a:rPr lang="en-US" dirty="0"/>
              <a:t>Example of these issues include housing conditions, access to healthy food, crime in the community, and poverty </a:t>
            </a:r>
          </a:p>
          <a:p>
            <a:endParaRPr lang="en-US" dirty="0"/>
          </a:p>
          <a:p>
            <a:r>
              <a:rPr lang="en-US" dirty="0"/>
              <a:t>Although linkage between social factors and health has long been recognized, more collaboration between community resources and provider organizations to provide social services has emerged in recent years </a:t>
            </a:r>
          </a:p>
          <a:p>
            <a:pPr marL="0" indent="0">
              <a:buNone/>
            </a:pPr>
            <a:endParaRPr lang="en-US" dirty="0"/>
          </a:p>
        </p:txBody>
      </p:sp>
    </p:spTree>
    <p:extLst>
      <p:ext uri="{BB962C8B-B14F-4D97-AF65-F5344CB8AC3E}">
        <p14:creationId xmlns:p14="http://schemas.microsoft.com/office/powerpoint/2010/main" val="27533511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15" name="Freeform: Shape 7">
            <a:extLst>
              <a:ext uri="{FF2B5EF4-FFF2-40B4-BE49-F238E27FC236}">
                <a16:creationId xmlns:a16="http://schemas.microsoft.com/office/drawing/2014/main" id="{48A740BC-A0AA-45E0-B899-2AE9C6FE11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13121" y="-2"/>
            <a:ext cx="6278879" cy="6858002"/>
          </a:xfrm>
          <a:custGeom>
            <a:avLst/>
            <a:gdLst>
              <a:gd name="connsiteX0" fmla="*/ 45572 w 6278879"/>
              <a:gd name="connsiteY0" fmla="*/ 0 h 6858002"/>
              <a:gd name="connsiteX1" fmla="*/ 6278879 w 6278879"/>
              <a:gd name="connsiteY1" fmla="*/ 0 h 6858002"/>
              <a:gd name="connsiteX2" fmla="*/ 6278879 w 6278879"/>
              <a:gd name="connsiteY2" fmla="*/ 6858002 h 6858002"/>
              <a:gd name="connsiteX3" fmla="*/ 3292308 w 6278879"/>
              <a:gd name="connsiteY3" fmla="*/ 6858002 h 6858002"/>
              <a:gd name="connsiteX4" fmla="*/ 3181526 w 6278879"/>
              <a:gd name="connsiteY4" fmla="*/ 6786982 h 6858002"/>
              <a:gd name="connsiteX5" fmla="*/ 0 w 6278879"/>
              <a:gd name="connsiteY5" fmla="*/ 803254 h 6858002"/>
              <a:gd name="connsiteX6" fmla="*/ 37255 w 6278879"/>
              <a:gd name="connsiteY6" fmla="*/ 65447 h 6858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78879" h="6858002">
                <a:moveTo>
                  <a:pt x="45572" y="0"/>
                </a:moveTo>
                <a:lnTo>
                  <a:pt x="6278879" y="0"/>
                </a:lnTo>
                <a:lnTo>
                  <a:pt x="6278879" y="6858002"/>
                </a:lnTo>
                <a:lnTo>
                  <a:pt x="3292308" y="6858002"/>
                </a:lnTo>
                <a:lnTo>
                  <a:pt x="3181526" y="6786982"/>
                </a:lnTo>
                <a:cubicBezTo>
                  <a:pt x="1262021" y="5490191"/>
                  <a:pt x="0" y="3294103"/>
                  <a:pt x="0" y="803254"/>
                </a:cubicBezTo>
                <a:cubicBezTo>
                  <a:pt x="0" y="554169"/>
                  <a:pt x="12620" y="308032"/>
                  <a:pt x="37255" y="65447"/>
                </a:cubicBez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86F45D9-A6A6-4F6D-8D25-BA13208B06B9}"/>
              </a:ext>
            </a:extLst>
          </p:cNvPr>
          <p:cNvSpPr>
            <a:spLocks noGrp="1"/>
          </p:cNvSpPr>
          <p:nvPr>
            <p:ph type="title"/>
          </p:nvPr>
        </p:nvSpPr>
        <p:spPr>
          <a:xfrm>
            <a:off x="655320" y="365125"/>
            <a:ext cx="9013052" cy="1623312"/>
          </a:xfrm>
        </p:spPr>
        <p:txBody>
          <a:bodyPr anchor="b">
            <a:normAutofit/>
          </a:bodyPr>
          <a:lstStyle/>
          <a:p>
            <a:r>
              <a:rPr lang="en-US" sz="4000" dirty="0"/>
              <a:t>Internal Pressure </a:t>
            </a:r>
          </a:p>
        </p:txBody>
      </p:sp>
      <p:cxnSp>
        <p:nvCxnSpPr>
          <p:cNvPr id="10" name="Straight Arrow Connector 9">
            <a:extLst>
              <a:ext uri="{FF2B5EF4-FFF2-40B4-BE49-F238E27FC236}">
                <a16:creationId xmlns:a16="http://schemas.microsoft.com/office/drawing/2014/main" id="{B874EF51-C858-4BB9-97C3-D17755787127}"/>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63661" y="2316480"/>
            <a:ext cx="8229600" cy="0"/>
          </a:xfrm>
          <a:prstGeom prst="straightConnector1">
            <a:avLst/>
          </a:prstGeom>
          <a:ln w="19050" cap="sq">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3B7D0644-F4C5-4CEA-8CF3-02E79FE22938}"/>
              </a:ext>
            </a:extLst>
          </p:cNvPr>
          <p:cNvSpPr>
            <a:spLocks noGrp="1"/>
          </p:cNvSpPr>
          <p:nvPr>
            <p:ph idx="1"/>
          </p:nvPr>
        </p:nvSpPr>
        <p:spPr>
          <a:xfrm>
            <a:off x="655320" y="2644518"/>
            <a:ext cx="9013052" cy="3327251"/>
          </a:xfrm>
        </p:spPr>
        <p:txBody>
          <a:bodyPr>
            <a:normAutofit/>
          </a:bodyPr>
          <a:lstStyle/>
          <a:p>
            <a:r>
              <a:rPr lang="en-US" sz="2000" dirty="0"/>
              <a:t>Individuals and organizations that provide care are faced with increasing pressure and scrutiny from the government, private insurance organizations, and the public to provide the highest quality of care while controlling cost and increasing access to underserved communities </a:t>
            </a:r>
          </a:p>
          <a:p>
            <a:r>
              <a:rPr lang="en-US" sz="2000" dirty="0"/>
              <a:t>Consequently, health care services are constantly being adapted to meet the demands and mandates of health care policy and to survive and thrive in this dynamic health care environment </a:t>
            </a:r>
          </a:p>
          <a:p>
            <a:r>
              <a:rPr lang="en-US" sz="2000" dirty="0"/>
              <a:t>Video: </a:t>
            </a:r>
            <a:r>
              <a:rPr lang="en-US" sz="2000" dirty="0">
                <a:hlinkClick r:id="rId2"/>
              </a:rPr>
              <a:t>https://www.youtube.com/watch?v=tDk0ExabEKw</a:t>
            </a:r>
            <a:endParaRPr lang="en-US" sz="2000" dirty="0"/>
          </a:p>
        </p:txBody>
      </p:sp>
    </p:spTree>
    <p:extLst>
      <p:ext uri="{BB962C8B-B14F-4D97-AF65-F5344CB8AC3E}">
        <p14:creationId xmlns:p14="http://schemas.microsoft.com/office/powerpoint/2010/main" val="37744900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21E004-64DB-4D0F-88EF-107339C062A1}"/>
              </a:ext>
            </a:extLst>
          </p:cNvPr>
          <p:cNvSpPr>
            <a:spLocks noGrp="1"/>
          </p:cNvSpPr>
          <p:nvPr>
            <p:ph type="title"/>
          </p:nvPr>
        </p:nvSpPr>
        <p:spPr/>
        <p:txBody>
          <a:bodyPr/>
          <a:lstStyle/>
          <a:p>
            <a:r>
              <a:rPr lang="en-US" dirty="0"/>
              <a:t>Types of Health Care Services </a:t>
            </a:r>
          </a:p>
        </p:txBody>
      </p:sp>
      <p:sp>
        <p:nvSpPr>
          <p:cNvPr id="3" name="Content Placeholder 2">
            <a:extLst>
              <a:ext uri="{FF2B5EF4-FFF2-40B4-BE49-F238E27FC236}">
                <a16:creationId xmlns:a16="http://schemas.microsoft.com/office/drawing/2014/main" id="{CB7666D3-4387-4410-8317-21BEBCA57CF4}"/>
              </a:ext>
            </a:extLst>
          </p:cNvPr>
          <p:cNvSpPr>
            <a:spLocks noGrp="1"/>
          </p:cNvSpPr>
          <p:nvPr>
            <p:ph idx="1"/>
          </p:nvPr>
        </p:nvSpPr>
        <p:spPr/>
        <p:txBody>
          <a:bodyPr/>
          <a:lstStyle/>
          <a:p>
            <a:r>
              <a:rPr lang="en-US" dirty="0"/>
              <a:t>The purpose of health care services are to improve health or to the diagnosis, treatment, or rehabilitation of sick people </a:t>
            </a:r>
          </a:p>
          <a:p>
            <a:r>
              <a:rPr lang="en-US" dirty="0"/>
              <a:t>They include </a:t>
            </a:r>
            <a:r>
              <a:rPr lang="en-US" i="1" dirty="0"/>
              <a:t>prevention, cure, rehabilitation, and palliation efforts </a:t>
            </a:r>
          </a:p>
          <a:p>
            <a:endParaRPr lang="en-US" dirty="0"/>
          </a:p>
        </p:txBody>
      </p:sp>
    </p:spTree>
    <p:extLst>
      <p:ext uri="{BB962C8B-B14F-4D97-AF65-F5344CB8AC3E}">
        <p14:creationId xmlns:p14="http://schemas.microsoft.com/office/powerpoint/2010/main" val="4764774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8D70B121-56F4-4848-B38B-182089D909F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10960BD-B809-4FE9-991D-3533B54AD737}"/>
              </a:ext>
            </a:extLst>
          </p:cNvPr>
          <p:cNvSpPr>
            <a:spLocks noGrp="1"/>
          </p:cNvSpPr>
          <p:nvPr>
            <p:ph type="title"/>
          </p:nvPr>
        </p:nvSpPr>
        <p:spPr>
          <a:xfrm>
            <a:off x="838200" y="963877"/>
            <a:ext cx="3494362" cy="4930246"/>
          </a:xfrm>
        </p:spPr>
        <p:txBody>
          <a:bodyPr>
            <a:normAutofit/>
          </a:bodyPr>
          <a:lstStyle/>
          <a:p>
            <a:pPr algn="r"/>
            <a:r>
              <a:rPr lang="en-US">
                <a:solidFill>
                  <a:schemeClr val="accent1"/>
                </a:solidFill>
              </a:rPr>
              <a:t>Prevention </a:t>
            </a:r>
          </a:p>
        </p:txBody>
      </p:sp>
      <p:cxnSp>
        <p:nvCxnSpPr>
          <p:cNvPr id="19" name="Straight Connector 18">
            <a:extLst>
              <a:ext uri="{FF2B5EF4-FFF2-40B4-BE49-F238E27FC236}">
                <a16:creationId xmlns:a16="http://schemas.microsoft.com/office/drawing/2014/main" id="{2D72A2C9-F3CA-4216-8BAD-FA4C970C3C4E}"/>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39285AAA-367E-4D84-91A9-364162AA4098}"/>
              </a:ext>
            </a:extLst>
          </p:cNvPr>
          <p:cNvSpPr>
            <a:spLocks noGrp="1"/>
          </p:cNvSpPr>
          <p:nvPr>
            <p:ph idx="1"/>
          </p:nvPr>
        </p:nvSpPr>
        <p:spPr>
          <a:xfrm>
            <a:off x="4976031" y="963877"/>
            <a:ext cx="6377769" cy="4930246"/>
          </a:xfrm>
        </p:spPr>
        <p:txBody>
          <a:bodyPr anchor="ctr">
            <a:normAutofit/>
          </a:bodyPr>
          <a:lstStyle/>
          <a:p>
            <a:r>
              <a:rPr lang="en-US" sz="2400" b="1" dirty="0"/>
              <a:t>Primary prevention </a:t>
            </a:r>
            <a:r>
              <a:rPr lang="en-US" sz="2400" dirty="0"/>
              <a:t>services focus on preventing or reducing the probability of the occurrence of a disease in the future </a:t>
            </a:r>
          </a:p>
          <a:p>
            <a:r>
              <a:rPr lang="en-US" sz="2400" dirty="0"/>
              <a:t>Often focused on educating the public about risks associated with individual behaviors that can negatively affect short-term and long- term health </a:t>
            </a:r>
          </a:p>
        </p:txBody>
      </p:sp>
    </p:spTree>
    <p:extLst>
      <p:ext uri="{BB962C8B-B14F-4D97-AF65-F5344CB8AC3E}">
        <p14:creationId xmlns:p14="http://schemas.microsoft.com/office/powerpoint/2010/main" val="7755133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BDF2F0C-F6EA-4D0E-BE7B-FD176D3AFFB4}"/>
              </a:ext>
            </a:extLst>
          </p:cNvPr>
          <p:cNvSpPr>
            <a:spLocks noGrp="1"/>
          </p:cNvSpPr>
          <p:nvPr>
            <p:ph type="title"/>
          </p:nvPr>
        </p:nvSpPr>
        <p:spPr>
          <a:xfrm>
            <a:off x="838200" y="963877"/>
            <a:ext cx="3494362" cy="4930246"/>
          </a:xfrm>
        </p:spPr>
        <p:txBody>
          <a:bodyPr>
            <a:normAutofit/>
          </a:bodyPr>
          <a:lstStyle/>
          <a:p>
            <a:pPr algn="r"/>
            <a:r>
              <a:rPr lang="en-US">
                <a:solidFill>
                  <a:schemeClr val="accent1"/>
                </a:solidFill>
              </a:rPr>
              <a:t>Prevention </a:t>
            </a: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69DEFD21-CB5C-47F4-88EF-5C725C7BCFDB}"/>
              </a:ext>
            </a:extLst>
          </p:cNvPr>
          <p:cNvSpPr>
            <a:spLocks noGrp="1"/>
          </p:cNvSpPr>
          <p:nvPr>
            <p:ph idx="1"/>
          </p:nvPr>
        </p:nvSpPr>
        <p:spPr>
          <a:xfrm>
            <a:off x="4976031" y="963877"/>
            <a:ext cx="6377769" cy="4930246"/>
          </a:xfrm>
        </p:spPr>
        <p:txBody>
          <a:bodyPr anchor="ctr">
            <a:normAutofit/>
          </a:bodyPr>
          <a:lstStyle/>
          <a:p>
            <a:r>
              <a:rPr lang="en-US" sz="2400" b="1" dirty="0"/>
              <a:t>Secondary prevention </a:t>
            </a:r>
            <a:r>
              <a:rPr lang="en-US" sz="2400" dirty="0"/>
              <a:t>focuses on the early detection and treatment of disease in order to cure or control its effects </a:t>
            </a:r>
          </a:p>
          <a:p>
            <a:r>
              <a:rPr lang="en-US" sz="2400" dirty="0"/>
              <a:t>Goal is to minimize the effects of the disease on the individual </a:t>
            </a:r>
          </a:p>
          <a:p>
            <a:r>
              <a:rPr lang="en-US" sz="2400" dirty="0"/>
              <a:t>Early detection and treatment often increases the probability of a successful outcome </a:t>
            </a:r>
          </a:p>
          <a:p>
            <a:pPr marL="0" indent="0">
              <a:buNone/>
            </a:pPr>
            <a:endParaRPr lang="en-US" sz="2400" dirty="0"/>
          </a:p>
        </p:txBody>
      </p:sp>
    </p:spTree>
    <p:extLst>
      <p:ext uri="{BB962C8B-B14F-4D97-AF65-F5344CB8AC3E}">
        <p14:creationId xmlns:p14="http://schemas.microsoft.com/office/powerpoint/2010/main" val="30044448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749EE3B-7C14-412F-9705-FD932A794E89}"/>
              </a:ext>
            </a:extLst>
          </p:cNvPr>
          <p:cNvSpPr>
            <a:spLocks noGrp="1"/>
          </p:cNvSpPr>
          <p:nvPr>
            <p:ph type="title"/>
          </p:nvPr>
        </p:nvSpPr>
        <p:spPr>
          <a:xfrm>
            <a:off x="838200" y="963877"/>
            <a:ext cx="3494362" cy="4930246"/>
          </a:xfrm>
        </p:spPr>
        <p:txBody>
          <a:bodyPr>
            <a:normAutofit/>
          </a:bodyPr>
          <a:lstStyle/>
          <a:p>
            <a:pPr algn="r"/>
            <a:r>
              <a:rPr lang="en-US">
                <a:solidFill>
                  <a:schemeClr val="accent1"/>
                </a:solidFill>
              </a:rPr>
              <a:t>Prevention </a:t>
            </a: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269C9F6D-CCA0-47C8-B96F-BA32F74715C1}"/>
              </a:ext>
            </a:extLst>
          </p:cNvPr>
          <p:cNvSpPr>
            <a:spLocks noGrp="1"/>
          </p:cNvSpPr>
          <p:nvPr>
            <p:ph idx="1"/>
          </p:nvPr>
        </p:nvSpPr>
        <p:spPr>
          <a:xfrm>
            <a:off x="4976031" y="963877"/>
            <a:ext cx="6377769" cy="4930246"/>
          </a:xfrm>
        </p:spPr>
        <p:txBody>
          <a:bodyPr anchor="ctr">
            <a:normAutofit/>
          </a:bodyPr>
          <a:lstStyle/>
          <a:p>
            <a:pPr marL="0" indent="0">
              <a:buNone/>
            </a:pPr>
            <a:r>
              <a:rPr lang="en-US" sz="2400" b="1" dirty="0"/>
              <a:t>Tertiary services </a:t>
            </a:r>
            <a:r>
              <a:rPr lang="en-US" sz="2400" dirty="0"/>
              <a:t>are targeted towards individuals who already have symptoms of a disease in order to prevent damage from the disease, to slow down its progression, and prevent complications from occurring </a:t>
            </a:r>
          </a:p>
        </p:txBody>
      </p:sp>
    </p:spTree>
    <p:extLst>
      <p:ext uri="{BB962C8B-B14F-4D97-AF65-F5344CB8AC3E}">
        <p14:creationId xmlns:p14="http://schemas.microsoft.com/office/powerpoint/2010/main" val="39817251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900F7DE2-ACEA-4394-B30F-D82BE2B81017}"/>
              </a:ext>
            </a:extLst>
          </p:cNvPr>
          <p:cNvSpPr>
            <a:spLocks noGrp="1"/>
          </p:cNvSpPr>
          <p:nvPr>
            <p:ph type="title"/>
          </p:nvPr>
        </p:nvSpPr>
        <p:spPr>
          <a:xfrm>
            <a:off x="640079" y="2053641"/>
            <a:ext cx="3669161" cy="2760098"/>
          </a:xfrm>
        </p:spPr>
        <p:txBody>
          <a:bodyPr>
            <a:normAutofit/>
          </a:bodyPr>
          <a:lstStyle/>
          <a:p>
            <a:r>
              <a:rPr lang="en-US">
                <a:solidFill>
                  <a:srgbClr val="FFFFFF"/>
                </a:solidFill>
              </a:rPr>
              <a:t>Acute Care </a:t>
            </a:r>
          </a:p>
        </p:txBody>
      </p:sp>
      <p:sp>
        <p:nvSpPr>
          <p:cNvPr id="3" name="Content Placeholder 2">
            <a:extLst>
              <a:ext uri="{FF2B5EF4-FFF2-40B4-BE49-F238E27FC236}">
                <a16:creationId xmlns:a16="http://schemas.microsoft.com/office/drawing/2014/main" id="{A62B5D24-9307-4C33-81C1-327338B93037}"/>
              </a:ext>
            </a:extLst>
          </p:cNvPr>
          <p:cNvSpPr>
            <a:spLocks noGrp="1"/>
          </p:cNvSpPr>
          <p:nvPr>
            <p:ph idx="1"/>
          </p:nvPr>
        </p:nvSpPr>
        <p:spPr>
          <a:xfrm>
            <a:off x="6090574" y="801866"/>
            <a:ext cx="5306084" cy="5230634"/>
          </a:xfrm>
        </p:spPr>
        <p:txBody>
          <a:bodyPr anchor="ctr">
            <a:normAutofit/>
          </a:bodyPr>
          <a:lstStyle/>
          <a:p>
            <a:r>
              <a:rPr lang="en-US" sz="2400">
                <a:solidFill>
                  <a:srgbClr val="000000"/>
                </a:solidFill>
              </a:rPr>
              <a:t>Short-term, intense medical care providing diagnosis and treatment of communicable or non-communicable diseases illness, or injury </a:t>
            </a:r>
          </a:p>
          <a:p>
            <a:r>
              <a:rPr lang="en-US" sz="2400">
                <a:solidFill>
                  <a:srgbClr val="000000"/>
                </a:solidFill>
              </a:rPr>
              <a:t>The definition of acute  care varies across scholarly literature and textbooks </a:t>
            </a:r>
          </a:p>
          <a:p>
            <a:r>
              <a:rPr lang="en-US" sz="2400">
                <a:solidFill>
                  <a:srgbClr val="000000"/>
                </a:solidFill>
              </a:rPr>
              <a:t>It’s sometimes defined as </a:t>
            </a:r>
            <a:r>
              <a:rPr lang="en-US" sz="2400" i="1">
                <a:solidFill>
                  <a:srgbClr val="000000"/>
                </a:solidFill>
              </a:rPr>
              <a:t>primary, specialty, tertiary, or quaternary care </a:t>
            </a:r>
          </a:p>
          <a:p>
            <a:r>
              <a:rPr lang="en-US" sz="2400">
                <a:solidFill>
                  <a:srgbClr val="000000"/>
                </a:solidFill>
              </a:rPr>
              <a:t>May be provided on an outpatient basis (i.e. not requiring an overnight hospital or health care facility stay) or an inpatient basis (i.e. requiring an overnight stay </a:t>
            </a:r>
          </a:p>
        </p:txBody>
      </p:sp>
    </p:spTree>
    <p:extLst>
      <p:ext uri="{BB962C8B-B14F-4D97-AF65-F5344CB8AC3E}">
        <p14:creationId xmlns:p14="http://schemas.microsoft.com/office/powerpoint/2010/main" val="24048232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42285737-90EE-47DC-AC80-8AE156B1196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 y="-1"/>
            <a:ext cx="4403709" cy="6858001"/>
          </a:xfrm>
          <a:custGeom>
            <a:avLst/>
            <a:gdLst>
              <a:gd name="connsiteX0" fmla="*/ 3223890 w 4403709"/>
              <a:gd name="connsiteY0" fmla="*/ 6858001 h 6858001"/>
              <a:gd name="connsiteX1" fmla="*/ 4101908 w 4403709"/>
              <a:gd name="connsiteY1" fmla="*/ 6858001 h 6858001"/>
              <a:gd name="connsiteX2" fmla="*/ 3254950 w 4403709"/>
              <a:gd name="connsiteY2" fmla="*/ 1599356 h 6858001"/>
              <a:gd name="connsiteX3" fmla="*/ 3254950 w 4403709"/>
              <a:gd name="connsiteY3" fmla="*/ 1594062 h 6858001"/>
              <a:gd name="connsiteX4" fmla="*/ 4403709 w 4403709"/>
              <a:gd name="connsiteY4" fmla="*/ 0 h 6858001"/>
              <a:gd name="connsiteX5" fmla="*/ 3254950 w 4403709"/>
              <a:gd name="connsiteY5" fmla="*/ 0 h 6858001"/>
              <a:gd name="connsiteX6" fmla="*/ 2903520 w 4403709"/>
              <a:gd name="connsiteY6" fmla="*/ 0 h 6858001"/>
              <a:gd name="connsiteX7" fmla="*/ 0 w 4403709"/>
              <a:gd name="connsiteY7" fmla="*/ 0 h 6858001"/>
              <a:gd name="connsiteX8" fmla="*/ 0 w 4403709"/>
              <a:gd name="connsiteY8" fmla="*/ 6858000 h 6858001"/>
              <a:gd name="connsiteX9" fmla="*/ 3223890 w 4403709"/>
              <a:gd name="connsiteY9" fmla="*/ 685800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03709" h="6858001">
                <a:moveTo>
                  <a:pt x="3223890" y="6858001"/>
                </a:moveTo>
                <a:lnTo>
                  <a:pt x="4101908" y="6858001"/>
                </a:lnTo>
                <a:lnTo>
                  <a:pt x="3254950" y="1599356"/>
                </a:lnTo>
                <a:lnTo>
                  <a:pt x="3254950" y="1594062"/>
                </a:lnTo>
                <a:lnTo>
                  <a:pt x="4403709" y="0"/>
                </a:lnTo>
                <a:lnTo>
                  <a:pt x="3254950" y="0"/>
                </a:lnTo>
                <a:lnTo>
                  <a:pt x="2903520" y="0"/>
                </a:lnTo>
                <a:lnTo>
                  <a:pt x="0" y="0"/>
                </a:lnTo>
                <a:lnTo>
                  <a:pt x="0" y="6858000"/>
                </a:lnTo>
                <a:lnTo>
                  <a:pt x="3223890" y="6858000"/>
                </a:lnTo>
                <a:close/>
              </a:path>
            </a:pathLst>
          </a:custGeom>
          <a:ln>
            <a:noFill/>
          </a:ln>
        </p:spPr>
        <p:style>
          <a:lnRef idx="2">
            <a:schemeClr val="accent1">
              <a:shade val="50000"/>
            </a:schemeClr>
          </a:lnRef>
          <a:fillRef idx="1002">
            <a:schemeClr val="dk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nvGrpSpPr>
          <p:cNvPr id="12" name="Group 11">
            <a:extLst>
              <a:ext uri="{FF2B5EF4-FFF2-40B4-BE49-F238E27FC236}">
                <a16:creationId xmlns:a16="http://schemas.microsoft.com/office/drawing/2014/main" id="{B57BDC17-F1B3-455F-BBF1-680AA1F25C06}"/>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315292" y="0"/>
            <a:ext cx="2436813" cy="6858001"/>
            <a:chOff x="1320800" y="0"/>
            <a:chExt cx="2436813" cy="6858001"/>
          </a:xfrm>
        </p:grpSpPr>
        <p:sp>
          <p:nvSpPr>
            <p:cNvPr id="13" name="Freeform 6">
              <a:extLst>
                <a:ext uri="{FF2B5EF4-FFF2-40B4-BE49-F238E27FC236}">
                  <a16:creationId xmlns:a16="http://schemas.microsoft.com/office/drawing/2014/main" id="{64E2FA9A-FEF7-4501-B0EB-5E45EDD2177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14" name="Freeform 7">
              <a:extLst>
                <a:ext uri="{FF2B5EF4-FFF2-40B4-BE49-F238E27FC236}">
                  <a16:creationId xmlns:a16="http://schemas.microsoft.com/office/drawing/2014/main" id="{BC38192B-B4CB-47D4-A3B1-10010247F15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rgbClr val="595959"/>
            </a:solidFill>
            <a:ln>
              <a:noFill/>
            </a:ln>
          </p:spPr>
        </p:sp>
        <p:sp>
          <p:nvSpPr>
            <p:cNvPr id="15" name="Freeform 8">
              <a:extLst>
                <a:ext uri="{FF2B5EF4-FFF2-40B4-BE49-F238E27FC236}">
                  <a16:creationId xmlns:a16="http://schemas.microsoft.com/office/drawing/2014/main" id="{96330E33-E171-4B0F-82B5-AF7230399B5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rgbClr val="262626"/>
            </a:solidFill>
            <a:ln>
              <a:noFill/>
            </a:ln>
          </p:spPr>
        </p:sp>
        <p:sp>
          <p:nvSpPr>
            <p:cNvPr id="16" name="Freeform 9">
              <a:extLst>
                <a:ext uri="{FF2B5EF4-FFF2-40B4-BE49-F238E27FC236}">
                  <a16:creationId xmlns:a16="http://schemas.microsoft.com/office/drawing/2014/main" id="{332B1723-69BF-42D7-B757-0FA059E1525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7" name="Freeform 10">
              <a:extLst>
                <a:ext uri="{FF2B5EF4-FFF2-40B4-BE49-F238E27FC236}">
                  <a16:creationId xmlns:a16="http://schemas.microsoft.com/office/drawing/2014/main" id="{F115D62D-1E96-48D1-A78D-D370A0BFB9B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8" name="Freeform 11">
              <a:extLst>
                <a:ext uri="{FF2B5EF4-FFF2-40B4-BE49-F238E27FC236}">
                  <a16:creationId xmlns:a16="http://schemas.microsoft.com/office/drawing/2014/main" id="{91C2876A-169D-4822-A766-C00578C88B4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rgbClr val="404040"/>
            </a:solidFill>
            <a:ln>
              <a:noFill/>
            </a:ln>
          </p:spPr>
        </p:sp>
      </p:grpSp>
      <p:sp>
        <p:nvSpPr>
          <p:cNvPr id="2" name="Title 1">
            <a:extLst>
              <a:ext uri="{FF2B5EF4-FFF2-40B4-BE49-F238E27FC236}">
                <a16:creationId xmlns:a16="http://schemas.microsoft.com/office/drawing/2014/main" id="{B007BBA1-5E98-4BEC-829D-C30193794E70}"/>
              </a:ext>
            </a:extLst>
          </p:cNvPr>
          <p:cNvSpPr>
            <a:spLocks noGrp="1"/>
          </p:cNvSpPr>
          <p:nvPr>
            <p:ph type="title"/>
          </p:nvPr>
        </p:nvSpPr>
        <p:spPr>
          <a:xfrm>
            <a:off x="535020" y="685800"/>
            <a:ext cx="2780271" cy="5105400"/>
          </a:xfrm>
        </p:spPr>
        <p:txBody>
          <a:bodyPr>
            <a:normAutofit/>
          </a:bodyPr>
          <a:lstStyle/>
          <a:p>
            <a:r>
              <a:rPr lang="en-US" sz="4000">
                <a:solidFill>
                  <a:srgbClr val="FFFFFF"/>
                </a:solidFill>
              </a:rPr>
              <a:t>Emergency and Urgent Care </a:t>
            </a:r>
          </a:p>
        </p:txBody>
      </p:sp>
      <p:graphicFrame>
        <p:nvGraphicFramePr>
          <p:cNvPr id="5" name="Content Placeholder 2">
            <a:extLst>
              <a:ext uri="{FF2B5EF4-FFF2-40B4-BE49-F238E27FC236}">
                <a16:creationId xmlns:a16="http://schemas.microsoft.com/office/drawing/2014/main" id="{E52BAEFD-4E4F-4BD7-B430-3459105D195B}"/>
              </a:ext>
            </a:extLst>
          </p:cNvPr>
          <p:cNvGraphicFramePr>
            <a:graphicFrameLocks noGrp="1"/>
          </p:cNvGraphicFramePr>
          <p:nvPr>
            <p:ph idx="1"/>
            <p:extLst>
              <p:ext uri="{D42A27DB-BD31-4B8C-83A1-F6EECF244321}">
                <p14:modId xmlns:p14="http://schemas.microsoft.com/office/powerpoint/2010/main" val="811778472"/>
              </p:ext>
            </p:extLst>
          </p:nvPr>
        </p:nvGraphicFramePr>
        <p:xfrm>
          <a:off x="5010150" y="685800"/>
          <a:ext cx="6492875" cy="5105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3102228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docProps/app.xml><?xml version="1.0" encoding="utf-8"?>
<Properties xmlns="http://schemas.openxmlformats.org/officeDocument/2006/extended-properties" xmlns:vt="http://schemas.openxmlformats.org/officeDocument/2006/docPropsVTypes">
  <TotalTime>377</TotalTime>
  <Words>1343</Words>
  <Application>Microsoft Office PowerPoint</Application>
  <PresentationFormat>Widescreen</PresentationFormat>
  <Paragraphs>97</Paragraphs>
  <Slides>21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Calibri Light</vt:lpstr>
      <vt:lpstr>Office Theme</vt:lpstr>
      <vt:lpstr>Organization of HealthCare </vt:lpstr>
      <vt:lpstr>Introduction </vt:lpstr>
      <vt:lpstr>Internal Pressure </vt:lpstr>
      <vt:lpstr>Types of Health Care Services </vt:lpstr>
      <vt:lpstr>Prevention </vt:lpstr>
      <vt:lpstr>Prevention </vt:lpstr>
      <vt:lpstr>Prevention </vt:lpstr>
      <vt:lpstr>Acute Care </vt:lpstr>
      <vt:lpstr>Emergency and Urgent Care </vt:lpstr>
      <vt:lpstr>Emergency and Urgent Care </vt:lpstr>
      <vt:lpstr>Emergency and Urgent Care </vt:lpstr>
      <vt:lpstr>Long-Term Care</vt:lpstr>
      <vt:lpstr>Long Term Care Organizations </vt:lpstr>
      <vt:lpstr>LTC: Independent Living Facilities </vt:lpstr>
      <vt:lpstr>LTC: Assisted Living Facilities </vt:lpstr>
      <vt:lpstr>LTC: Skilled Nursing Facilities </vt:lpstr>
      <vt:lpstr>Rehabilitation Agencies</vt:lpstr>
      <vt:lpstr>Integrated Delivery Systems </vt:lpstr>
      <vt:lpstr>Future of the Delivery System </vt:lpstr>
      <vt:lpstr>Future of the Delivery System </vt:lpstr>
      <vt:lpstr>Future of the Delivery System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Organization of HealthCare</dc:title>
  <dc:creator>Vanessa</dc:creator>
  <cp:lastModifiedBy>Vanessa Nicholson</cp:lastModifiedBy>
  <cp:revision>12</cp:revision>
  <dcterms:created xsi:type="dcterms:W3CDTF">2019-08-27T18:31:49Z</dcterms:created>
  <dcterms:modified xsi:type="dcterms:W3CDTF">2021-01-26T15:01:06Z</dcterms:modified>
</cp:coreProperties>
</file>